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6858000" cx="12192000"/>
  <p:notesSz cx="6858000" cy="9144000"/>
  <p:embeddedFontLst>
    <p:embeddedFont>
      <p:font typeface="Libre Baskerville"/>
      <p:regular r:id="rId45"/>
      <p:bold r:id="rId46"/>
      <p:italic r:id="rId47"/>
    </p:embeddedFont>
    <p:embeddedFont>
      <p:font typeface="Century Gothic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64690A32-FF18-4D7A-A648-6B1DEA5DA79F}">
  <a:tblStyle styleId="{64690A32-FF18-4D7A-A648-6B1DEA5DA79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LibreBaskerville-bold.fntdata"/><Relationship Id="rId45" Type="http://schemas.openxmlformats.org/officeDocument/2006/relationships/font" Target="fonts/LibreBaskerville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CenturyGothic-regular.fntdata"/><Relationship Id="rId47" Type="http://schemas.openxmlformats.org/officeDocument/2006/relationships/font" Target="fonts/LibreBaskerville-italic.fntdata"/><Relationship Id="rId49" Type="http://schemas.openxmlformats.org/officeDocument/2006/relationships/font" Target="fonts/CenturyGothic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CenturyGothic-boldItalic.fntdata"/><Relationship Id="rId50" Type="http://schemas.openxmlformats.org/officeDocument/2006/relationships/font" Target="fonts/CenturyGothic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" name="Google Shape;216;p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3" name="Google Shape;223;p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9" name="Google Shape;22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p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7" name="Google Shape;24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0" name="Google Shape;26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4" name="Google Shape;27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2" name="Google Shape;28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2" name="Google Shape;292;p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8" name="Google Shape;29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" name="Google Shape;11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5" name="Google Shape;30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3" name="Google Shape;313;p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1" name="Google Shape;321;p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3:notes"/>
          <p:cNvSpPr txBox="1"/>
          <p:nvPr>
            <p:ph idx="1" type="body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8" name="Google Shape;328;p2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4:notes"/>
          <p:cNvSpPr txBox="1"/>
          <p:nvPr>
            <p:ph idx="1" type="body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4" name="Google Shape;334;p24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:notes"/>
          <p:cNvSpPr txBox="1"/>
          <p:nvPr>
            <p:ph idx="1" type="body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2" name="Google Shape;342;p25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6:notes"/>
          <p:cNvSpPr txBox="1"/>
          <p:nvPr>
            <p:ph idx="1" type="body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0" name="Google Shape;350;p26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7:notes"/>
          <p:cNvSpPr txBox="1"/>
          <p:nvPr>
            <p:ph idx="1" type="body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9" name="Google Shape;359;p2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8:notes"/>
          <p:cNvSpPr txBox="1"/>
          <p:nvPr>
            <p:ph idx="1" type="body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8" name="Google Shape;368;p28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9:notes"/>
          <p:cNvSpPr txBox="1"/>
          <p:nvPr>
            <p:ph idx="1" type="body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6" name="Google Shape;376;p29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0:notes"/>
          <p:cNvSpPr txBox="1"/>
          <p:nvPr>
            <p:ph idx="1" type="body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3" name="Google Shape;383;p30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1:notes"/>
          <p:cNvSpPr txBox="1"/>
          <p:nvPr>
            <p:ph idx="1" type="body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2" name="Google Shape;392;p31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2:notes"/>
          <p:cNvSpPr txBox="1"/>
          <p:nvPr>
            <p:ph idx="1" type="body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3" name="Google Shape;403;p3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3:notes"/>
          <p:cNvSpPr txBox="1"/>
          <p:nvPr>
            <p:ph idx="1" type="body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1" name="Google Shape;411;p3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4:notes"/>
          <p:cNvSpPr txBox="1"/>
          <p:nvPr>
            <p:ph idx="1" type="body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8" name="Google Shape;418;p34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5:notes"/>
          <p:cNvSpPr txBox="1"/>
          <p:nvPr>
            <p:ph idx="1" type="body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6" name="Google Shape;426;p35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6:notes"/>
          <p:cNvSpPr txBox="1"/>
          <p:nvPr>
            <p:ph idx="1" type="body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3" name="Google Shape;433;p36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" name="Google Shape;440;p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1" name="Google Shape;441;p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9" name="Google Shape;449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5" name="Google Shape;455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" name="Google Shape;14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2" name="Google Shape;162;p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" name="Google Shape;173;p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1" name="Google Shape;191;p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2" name="Google Shape;202;p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0" name="Google Shape;21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1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5" name="Google Shape;75;p1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7" name="Google Shape;77;p1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4" name="Google Shape;84;p1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5" name="Google Shape;85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2" name="Google Shape;9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ree Picture" showMasterSp="0">
  <p:cSld name="Three Pictur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4470400" y="1143000"/>
            <a:ext cx="61976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182875" wrap="square" tIns="0"/>
          <a:lstStyle>
            <a:lvl1pPr indent="-381000" lvl="0" marL="457200" algn="l">
              <a:lnSpc>
                <a:spcPct val="111125"/>
              </a:lnSpc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400"/>
              <a:buChar char="•"/>
              <a:defRPr sz="2400">
                <a:solidFill>
                  <a:srgbClr val="7F6000"/>
                </a:solidFill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2pPr>
            <a:lvl3pPr indent="-397954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30" name="Google Shape;30;p4"/>
          <p:cNvSpPr txBox="1"/>
          <p:nvPr>
            <p:ph idx="2" type="body"/>
          </p:nvPr>
        </p:nvSpPr>
        <p:spPr>
          <a:xfrm>
            <a:off x="4470400" y="2971800"/>
            <a:ext cx="61976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182875" wrap="square" tIns="0"/>
          <a:lstStyle>
            <a:lvl1pPr indent="-381000" lvl="0" marL="457200" algn="l">
              <a:lnSpc>
                <a:spcPct val="111125"/>
              </a:lnSpc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400"/>
              <a:buChar char="•"/>
              <a:defRPr sz="2400">
                <a:solidFill>
                  <a:srgbClr val="7F6000"/>
                </a:solidFill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2pPr>
            <a:lvl3pPr indent="-397954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31" name="Google Shape;31;p4"/>
          <p:cNvSpPr txBox="1"/>
          <p:nvPr>
            <p:ph idx="3" type="body"/>
          </p:nvPr>
        </p:nvSpPr>
        <p:spPr>
          <a:xfrm>
            <a:off x="4470400" y="4800600"/>
            <a:ext cx="6197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182875" wrap="square" tIns="0"/>
          <a:lstStyle>
            <a:lvl1pPr indent="-228600" lvl="0" marL="457200" marR="0" algn="l">
              <a:lnSpc>
                <a:spcPct val="111125"/>
              </a:lnSpc>
              <a:spcBef>
                <a:spcPts val="480"/>
              </a:spcBef>
              <a:spcAft>
                <a:spcPts val="0"/>
              </a:spcAft>
              <a:buClr>
                <a:srgbClr val="7F6000"/>
              </a:buClr>
              <a:buSzPts val="2400"/>
              <a:buFont typeface="Calibri"/>
              <a:buNone/>
              <a:defRPr sz="24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2pPr>
            <a:lvl3pPr indent="-397954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32" name="Google Shape;32;p4"/>
          <p:cNvSpPr txBox="1"/>
          <p:nvPr>
            <p:ph idx="4" type="body"/>
          </p:nvPr>
        </p:nvSpPr>
        <p:spPr>
          <a:xfrm>
            <a:off x="3759200" y="762001"/>
            <a:ext cx="2641600" cy="1676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97954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667"/>
              <a:buChar char="•"/>
              <a:defRPr sz="2667">
                <a:solidFill>
                  <a:srgbClr val="1E4E79"/>
                </a:solidFill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2pPr>
            <a:lvl3pPr indent="-397954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33" name="Google Shape;33;p4"/>
          <p:cNvSpPr txBox="1"/>
          <p:nvPr>
            <p:ph idx="5" type="body"/>
          </p:nvPr>
        </p:nvSpPr>
        <p:spPr>
          <a:xfrm>
            <a:off x="3759200" y="2514601"/>
            <a:ext cx="2641600" cy="1676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97954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667"/>
              <a:buChar char="•"/>
              <a:defRPr sz="2667">
                <a:solidFill>
                  <a:srgbClr val="7F6000"/>
                </a:solidFill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2pPr>
            <a:lvl3pPr indent="-397954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34" name="Google Shape;34;p4"/>
          <p:cNvSpPr txBox="1"/>
          <p:nvPr>
            <p:ph idx="6" type="body"/>
          </p:nvPr>
        </p:nvSpPr>
        <p:spPr>
          <a:xfrm>
            <a:off x="3759200" y="4267200"/>
            <a:ext cx="2641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97954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667"/>
              <a:buChar char="•"/>
              <a:defRPr sz="2667">
                <a:solidFill>
                  <a:srgbClr val="7F6000"/>
                </a:solidFill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2pPr>
            <a:lvl3pPr indent="-397954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35" name="Google Shape;35;p4"/>
          <p:cNvSpPr txBox="1"/>
          <p:nvPr>
            <p:ph type="title"/>
          </p:nvPr>
        </p:nvSpPr>
        <p:spPr>
          <a:xfrm>
            <a:off x="101600" y="-106363"/>
            <a:ext cx="8636000" cy="944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Calibri"/>
              <a:buNone/>
              <a:defRPr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nimated Graphic_display">
  <p:cSld name="Animated Graphic_displa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/>
          <p:nvPr>
            <p:ph type="ctrTitle"/>
          </p:nvPr>
        </p:nvSpPr>
        <p:spPr>
          <a:xfrm>
            <a:off x="711201" y="1349377"/>
            <a:ext cx="10769599" cy="8604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b="1" i="0" sz="3733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estions contact">
  <p:cSld name="questions contact">
    <p:bg>
      <p:bgPr>
        <a:solidFill>
          <a:srgbClr val="FFFFFF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idx="1" type="body"/>
          </p:nvPr>
        </p:nvSpPr>
        <p:spPr>
          <a:xfrm>
            <a:off x="609600" y="1447800"/>
            <a:ext cx="6815667" cy="46783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C4E5FD"/>
              </a:buClr>
              <a:buSzPts val="4267"/>
              <a:buFont typeface="Arial"/>
              <a:buNone/>
              <a:defRPr b="0" i="0" sz="42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C4E5FD"/>
              </a:buClr>
              <a:buSzPts val="3733"/>
              <a:buFont typeface="Arial"/>
              <a:buNone/>
              <a:defRPr b="0" i="0" sz="3733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4E5FD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C4E5FD"/>
              </a:buClr>
              <a:buSzPts val="2667"/>
              <a:buFont typeface="Arial"/>
              <a:buNone/>
              <a:defRPr b="0" i="0" sz="2667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C4E5FD"/>
              </a:buClr>
              <a:buSzPts val="2667"/>
              <a:buFont typeface="Arial"/>
              <a:buNone/>
              <a:defRPr b="0" i="0" sz="2667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97954" lvl="5" marL="2743200" marR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97954" lvl="6" marL="3200400" marR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97954" lvl="7" marL="3657600" marR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97954" lvl="8" marL="4114800" marR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7620000" y="1447800"/>
            <a:ext cx="4368800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C4E5FD"/>
              </a:buClr>
              <a:buSzPts val="2133"/>
              <a:buFont typeface="Arial"/>
              <a:buNone/>
              <a:defRPr b="0" i="0" sz="21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C4E5FD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55B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C4E5FD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055B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C4E5FD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5B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C4E5FD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55B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type="title"/>
          </p:nvPr>
        </p:nvSpPr>
        <p:spPr>
          <a:xfrm>
            <a:off x="1828801" y="579437"/>
            <a:ext cx="8534399" cy="639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33"/>
              <a:buFont typeface="Arial"/>
              <a:buNone/>
              <a:defRPr b="1" i="0" sz="37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6"/>
          <p:cNvSpPr txBox="1"/>
          <p:nvPr>
            <p:ph idx="3" type="body"/>
          </p:nvPr>
        </p:nvSpPr>
        <p:spPr>
          <a:xfrm>
            <a:off x="1828801" y="381001"/>
            <a:ext cx="8055199" cy="45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C4E5FD"/>
              </a:buClr>
              <a:buSzPts val="2667"/>
              <a:buFont typeface="Arial"/>
              <a:buNone/>
              <a:defRPr b="0" i="0" sz="26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C4E5FD"/>
              </a:buClr>
              <a:buSzPts val="3733"/>
              <a:buFont typeface="Arial"/>
              <a:buNone/>
              <a:defRPr b="0" i="0" sz="3733" u="none" cap="none" strike="noStrike">
                <a:solidFill>
                  <a:srgbClr val="055B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4E5FD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55B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C4E5FD"/>
              </a:buClr>
              <a:buSzPts val="2667"/>
              <a:buFont typeface="Arial"/>
              <a:buNone/>
              <a:defRPr b="0" i="0" sz="2667" u="none" cap="none" strike="noStrike">
                <a:solidFill>
                  <a:srgbClr val="055B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C4E5FD"/>
              </a:buClr>
              <a:buSzPts val="2667"/>
              <a:buFont typeface="Arial"/>
              <a:buNone/>
              <a:defRPr b="0" i="0" sz="2667" u="none" cap="none" strike="noStrike">
                <a:solidFill>
                  <a:srgbClr val="055B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97954" lvl="5" marL="2743200" marR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97954" lvl="6" marL="3200400" marR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97954" lvl="7" marL="3657600" marR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97954" lvl="8" marL="4114800" marR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nimated Comparison">
  <p:cSld name="Animated Comparis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idx="1" type="body"/>
          </p:nvPr>
        </p:nvSpPr>
        <p:spPr>
          <a:xfrm>
            <a:off x="3759201" y="1219201"/>
            <a:ext cx="3962399" cy="2911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C4E5FD"/>
              </a:buClr>
              <a:buSzPts val="1867"/>
              <a:buFont typeface="Arial"/>
              <a:buNone/>
              <a:defRPr b="1" i="0" sz="18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C4E5FD"/>
              </a:buClr>
              <a:buSzPts val="2667"/>
              <a:buFont typeface="Arial"/>
              <a:buNone/>
              <a:defRPr b="1" i="0" sz="2667" u="none" cap="none" strike="noStrike">
                <a:solidFill>
                  <a:srgbClr val="055B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4E5FD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55B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C4E5FD"/>
              </a:buClr>
              <a:buSzPts val="2133"/>
              <a:buFont typeface="Arial"/>
              <a:buNone/>
              <a:defRPr b="1" i="0" sz="2133" u="none" cap="none" strike="noStrike">
                <a:solidFill>
                  <a:srgbClr val="055B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C4E5FD"/>
              </a:buClr>
              <a:buSzPts val="2133"/>
              <a:buFont typeface="Arial"/>
              <a:buNone/>
              <a:defRPr b="1" i="0" sz="2133" u="none" cap="none" strike="noStrike">
                <a:solidFill>
                  <a:srgbClr val="055B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b="1" i="0" sz="2133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b="1" i="0" sz="2133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b="1" i="0" sz="2133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b="1" i="0" sz="2133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5" name="Google Shape;45;p7"/>
          <p:cNvSpPr txBox="1"/>
          <p:nvPr>
            <p:ph idx="2" type="body"/>
          </p:nvPr>
        </p:nvSpPr>
        <p:spPr>
          <a:xfrm>
            <a:off x="3759201" y="1524001"/>
            <a:ext cx="3962399" cy="3886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C4E5FD"/>
              </a:buClr>
              <a:buSzPts val="2133"/>
              <a:buFont typeface="Arial"/>
              <a:buNone/>
              <a:defRPr b="0" i="0" sz="2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C4E5FD"/>
              </a:buClr>
              <a:buSzPts val="2667"/>
              <a:buFont typeface="Arial"/>
              <a:buNone/>
              <a:defRPr b="0" i="0" sz="2667" u="none" cap="none" strike="noStrike">
                <a:solidFill>
                  <a:srgbClr val="055B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4E5FD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55B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C4E5FD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055B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C4E5FD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055B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64045" lvl="5" marL="2743200" marR="0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b="0" i="0" sz="2133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64045" lvl="6" marL="3200400" marR="0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b="0" i="0" sz="2133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64045" lvl="7" marL="3657600" marR="0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b="0" i="0" sz="2133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64045" lvl="8" marL="4114800" marR="0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b="0" i="0" sz="2133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6" name="Google Shape;46;p7"/>
          <p:cNvSpPr txBox="1"/>
          <p:nvPr>
            <p:ph idx="3" type="body"/>
          </p:nvPr>
        </p:nvSpPr>
        <p:spPr>
          <a:xfrm>
            <a:off x="7721601" y="1524001"/>
            <a:ext cx="3962399" cy="3886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C4E5FD"/>
              </a:buClr>
              <a:buSzPts val="2133"/>
              <a:buFont typeface="Arial"/>
              <a:buNone/>
              <a:defRPr b="0" i="0" sz="2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C4E5FD"/>
              </a:buClr>
              <a:buSzPts val="2667"/>
              <a:buFont typeface="Arial"/>
              <a:buNone/>
              <a:defRPr b="0" i="0" sz="2667" u="none" cap="none" strike="noStrike">
                <a:solidFill>
                  <a:srgbClr val="055B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4E5FD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55B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C4E5FD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055B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C4E5FD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055B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64045" lvl="5" marL="2743200" marR="0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b="0" i="0" sz="2133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64045" lvl="6" marL="3200400" marR="0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b="0" i="0" sz="2133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64045" lvl="7" marL="3657600" marR="0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b="0" i="0" sz="2133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64045" lvl="8" marL="4114800" marR="0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b="0" i="0" sz="2133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7" name="Google Shape;47;p7"/>
          <p:cNvSpPr txBox="1"/>
          <p:nvPr>
            <p:ph idx="4" type="body"/>
          </p:nvPr>
        </p:nvSpPr>
        <p:spPr>
          <a:xfrm>
            <a:off x="7721601" y="1219201"/>
            <a:ext cx="3962399" cy="2911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C4E5FD"/>
              </a:buClr>
              <a:buSzPts val="1867"/>
              <a:buFont typeface="Arial"/>
              <a:buNone/>
              <a:defRPr b="1" i="0" sz="18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C4E5FD"/>
              </a:buClr>
              <a:buSzPts val="2667"/>
              <a:buFont typeface="Arial"/>
              <a:buNone/>
              <a:defRPr b="1" i="0" sz="2667" u="none" cap="none" strike="noStrike">
                <a:solidFill>
                  <a:srgbClr val="055B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4E5FD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55B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C4E5FD"/>
              </a:buClr>
              <a:buSzPts val="2133"/>
              <a:buFont typeface="Arial"/>
              <a:buNone/>
              <a:defRPr b="1" i="0" sz="2133" u="none" cap="none" strike="noStrike">
                <a:solidFill>
                  <a:srgbClr val="055B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C4E5FD"/>
              </a:buClr>
              <a:buSzPts val="2133"/>
              <a:buFont typeface="Arial"/>
              <a:buNone/>
              <a:defRPr b="1" i="0" sz="2133" u="none" cap="none" strike="noStrike">
                <a:solidFill>
                  <a:srgbClr val="055B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b="1" i="0" sz="2133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b="1" i="0" sz="2133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b="1" i="0" sz="2133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b="1" i="0" sz="2133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type="title"/>
          </p:nvPr>
        </p:nvSpPr>
        <p:spPr>
          <a:xfrm>
            <a:off x="3759201" y="228601"/>
            <a:ext cx="7924799" cy="639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b="1" i="0" sz="3733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2" name="Google Shape;62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jpg"/><Relationship Id="rId4" Type="http://schemas.openxmlformats.org/officeDocument/2006/relationships/image" Target="../media/image44.jpg"/><Relationship Id="rId5" Type="http://schemas.openxmlformats.org/officeDocument/2006/relationships/image" Target="../media/image38.jpg"/><Relationship Id="rId6" Type="http://schemas.openxmlformats.org/officeDocument/2006/relationships/image" Target="../media/image45.jpg"/><Relationship Id="rId7" Type="http://schemas.openxmlformats.org/officeDocument/2006/relationships/image" Target="../media/image4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9.jpg"/><Relationship Id="rId6" Type="http://schemas.openxmlformats.org/officeDocument/2006/relationships/image" Target="../media/image41.jpg"/><Relationship Id="rId7" Type="http://schemas.openxmlformats.org/officeDocument/2006/relationships/image" Target="../media/image52.jpg"/><Relationship Id="rId8" Type="http://schemas.openxmlformats.org/officeDocument/2006/relationships/image" Target="../media/image4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6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Relationship Id="rId4" Type="http://schemas.openxmlformats.org/officeDocument/2006/relationships/image" Target="../media/image64.gif"/><Relationship Id="rId5" Type="http://schemas.openxmlformats.org/officeDocument/2006/relationships/hyperlink" Target="https://drive.google.com/drive/u/0/my-drive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png"/><Relationship Id="rId4" Type="http://schemas.openxmlformats.org/officeDocument/2006/relationships/image" Target="../media/image55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5.gif"/><Relationship Id="rId4" Type="http://schemas.openxmlformats.org/officeDocument/2006/relationships/image" Target="../media/image53.jpg"/><Relationship Id="rId5" Type="http://schemas.openxmlformats.org/officeDocument/2006/relationships/image" Target="../media/image7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6.gif"/><Relationship Id="rId4" Type="http://schemas.openxmlformats.org/officeDocument/2006/relationships/image" Target="../media/image6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7.jp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7.png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Relationship Id="rId5" Type="http://schemas.openxmlformats.org/officeDocument/2006/relationships/image" Target="../media/image37.png"/><Relationship Id="rId6" Type="http://schemas.openxmlformats.org/officeDocument/2006/relationships/image" Target="../media/image9.png"/><Relationship Id="rId7" Type="http://schemas.openxmlformats.org/officeDocument/2006/relationships/image" Target="../media/image4.png"/><Relationship Id="rId8" Type="http://schemas.openxmlformats.org/officeDocument/2006/relationships/image" Target="../media/image1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1.png"/><Relationship Id="rId4" Type="http://schemas.openxmlformats.org/officeDocument/2006/relationships/image" Target="../media/image62.png"/><Relationship Id="rId5" Type="http://schemas.openxmlformats.org/officeDocument/2006/relationships/image" Target="../media/image78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8.png"/><Relationship Id="rId4" Type="http://schemas.openxmlformats.org/officeDocument/2006/relationships/image" Target="../media/image61.png"/><Relationship Id="rId5" Type="http://schemas.openxmlformats.org/officeDocument/2006/relationships/image" Target="../media/image73.gif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0.gif"/><Relationship Id="rId4" Type="http://schemas.openxmlformats.org/officeDocument/2006/relationships/image" Target="../media/image6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7.png"/><Relationship Id="rId4" Type="http://schemas.openxmlformats.org/officeDocument/2006/relationships/image" Target="../media/image75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0.png"/><Relationship Id="rId4" Type="http://schemas.openxmlformats.org/officeDocument/2006/relationships/image" Target="../media/image82.gif"/><Relationship Id="rId5" Type="http://schemas.openxmlformats.org/officeDocument/2006/relationships/image" Target="../media/image6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7.jpg"/><Relationship Id="rId4" Type="http://schemas.openxmlformats.org/officeDocument/2006/relationships/image" Target="../media/image6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6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9.gif"/><Relationship Id="rId4" Type="http://schemas.openxmlformats.org/officeDocument/2006/relationships/image" Target="../media/image72.gif"/><Relationship Id="rId5" Type="http://schemas.openxmlformats.org/officeDocument/2006/relationships/image" Target="../media/image81.gif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7.gif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3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43.png"/><Relationship Id="rId10" Type="http://schemas.openxmlformats.org/officeDocument/2006/relationships/image" Target="../media/image35.png"/><Relationship Id="rId13" Type="http://schemas.openxmlformats.org/officeDocument/2006/relationships/image" Target="../media/image33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25.png"/><Relationship Id="rId5" Type="http://schemas.openxmlformats.org/officeDocument/2006/relationships/image" Target="../media/image14.png"/><Relationship Id="rId6" Type="http://schemas.openxmlformats.org/officeDocument/2006/relationships/image" Target="../media/image21.png"/><Relationship Id="rId7" Type="http://schemas.openxmlformats.org/officeDocument/2006/relationships/image" Target="../media/image30.png"/><Relationship Id="rId8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Relationship Id="rId4" Type="http://schemas.openxmlformats.org/officeDocument/2006/relationships/image" Target="../media/image20.png"/><Relationship Id="rId5" Type="http://schemas.openxmlformats.org/officeDocument/2006/relationships/image" Target="../media/image3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drive.google.com/file/d/1eGUqUtinzUEXTz01JfQFB8MWyWPxDT-o/view" TargetMode="Externa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/>
          <p:nvPr>
            <p:ph type="ctrTitle"/>
          </p:nvPr>
        </p:nvSpPr>
        <p:spPr>
          <a:xfrm>
            <a:off x="2286000" y="5257801"/>
            <a:ext cx="7772400" cy="936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2800">
                <a:solidFill>
                  <a:srgbClr val="F2F2F2"/>
                </a:solidFill>
              </a:rPr>
              <a:t>Embedded PowerPoint Video</a:t>
            </a:r>
            <a:endParaRPr/>
          </a:p>
        </p:txBody>
      </p:sp>
      <p:sp>
        <p:nvSpPr>
          <p:cNvPr id="112" name="Google Shape;112;p17"/>
          <p:cNvSpPr txBox="1"/>
          <p:nvPr>
            <p:ph idx="1" type="subTitle"/>
          </p:nvPr>
        </p:nvSpPr>
        <p:spPr>
          <a:xfrm>
            <a:off x="3644683" y="5867400"/>
            <a:ext cx="6400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1800"/>
              <a:t>By PresenterMedia.com</a:t>
            </a:r>
            <a:endParaRPr/>
          </a:p>
        </p:txBody>
      </p:sp>
      <p:pic>
        <p:nvPicPr>
          <p:cNvPr id="113" name="Google Shape;11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1600" y="1397926"/>
            <a:ext cx="12293600" cy="691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 txBox="1"/>
          <p:nvPr/>
        </p:nvSpPr>
        <p:spPr>
          <a:xfrm>
            <a:off x="2133600" y="181579"/>
            <a:ext cx="7924800" cy="748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67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Campus IM Coordinators </a:t>
            </a:r>
            <a:endParaRPr b="0" i="0" sz="4267" u="none" cap="none" strike="noStrike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7"/>
          <p:cNvSpPr/>
          <p:nvPr/>
        </p:nvSpPr>
        <p:spPr>
          <a:xfrm>
            <a:off x="3454400" y="865371"/>
            <a:ext cx="5283200" cy="424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Welcome to the 2019 Meeting</a:t>
            </a:r>
            <a:endParaRPr/>
          </a:p>
        </p:txBody>
      </p:sp>
      <p:pic>
        <p:nvPicPr>
          <p:cNvPr id="116" name="Google Shape;11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53593" y="2006600"/>
            <a:ext cx="3729352" cy="4972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6"/>
          <p:cNvSpPr txBox="1"/>
          <p:nvPr>
            <p:ph type="title"/>
          </p:nvPr>
        </p:nvSpPr>
        <p:spPr>
          <a:xfrm>
            <a:off x="468050" y="-15875"/>
            <a:ext cx="10885800" cy="66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>
                <a:solidFill>
                  <a:srgbClr val="2E75B5"/>
                </a:solidFill>
              </a:rPr>
              <a:t>Elementary Adoption Distribution</a:t>
            </a:r>
            <a:endParaRPr b="1">
              <a:solidFill>
                <a:srgbClr val="2E75B5"/>
              </a:solidFill>
            </a:endParaRPr>
          </a:p>
        </p:txBody>
      </p:sp>
      <p:graphicFrame>
        <p:nvGraphicFramePr>
          <p:cNvPr id="219" name="Google Shape;219;p26"/>
          <p:cNvGraphicFramePr/>
          <p:nvPr/>
        </p:nvGraphicFramePr>
        <p:xfrm>
          <a:off x="439875" y="64529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{64690A32-FF18-4D7A-A648-6B1DEA5DA79F}</a:tableStyleId>
              </a:tblPr>
              <a:tblGrid>
                <a:gridCol w="3647850"/>
                <a:gridCol w="871250"/>
                <a:gridCol w="504975"/>
                <a:gridCol w="878875"/>
                <a:gridCol w="523425"/>
                <a:gridCol w="871250"/>
                <a:gridCol w="725625"/>
                <a:gridCol w="3289000"/>
              </a:tblGrid>
              <a:tr h="7995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ELAR Curriculum</a:t>
                      </a:r>
                      <a:endParaRPr b="1"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ELA Teachers</a:t>
                      </a:r>
                      <a:endParaRPr b="1"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ELA ALTs</a:t>
                      </a:r>
                      <a:endParaRPr b="1"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SLA Teachers</a:t>
                      </a:r>
                      <a:endParaRPr b="1"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SLA ELTs</a:t>
                      </a:r>
                      <a:endParaRPr b="1"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SIP Teachers</a:t>
                      </a:r>
                      <a:endParaRPr b="1"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Special Ed Contact</a:t>
                      </a:r>
                      <a:endParaRPr b="1"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NOTES</a:t>
                      </a:r>
                      <a:endParaRPr b="1"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</a:tr>
              <a:tr h="230975">
                <a:tc gridSpan="8"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en-US" sz="1200" u="none" cap="none" strike="noStrike">
                          <a:solidFill>
                            <a:srgbClr val="980000"/>
                          </a:solidFill>
                        </a:rPr>
                        <a:t>Fountas &amp; Pinnell</a:t>
                      </a:r>
                      <a:endParaRPr i="1" sz="12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2931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Guided Reading GK-G5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1/campus for each grade level - Campus assigned and checked out to ALT; stored in Literacy Library; ALT to create and manage a system for teacher use.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41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Words That Sing GK-G2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  <a:tr h="4264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Interactive Read Aloud GK-G5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What is checked out to ALT can be stored in Literacy Library; will also be used by ELT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1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Shared Reading GK-G3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What is checked out to ALT can be stored in Literacy Library; will also be used by ELT and S/E as needed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45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Reading Mini Lessons GK-G5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45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Phonics Word Study G3-G5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45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Literacy Continuum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0975">
                <a:tc gridSpan="8"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en-US" sz="1200" u="none" cap="none" strike="noStrike">
                          <a:solidFill>
                            <a:srgbClr val="980000"/>
                          </a:solidFill>
                        </a:rPr>
                        <a:t>Lucy Calkins</a:t>
                      </a:r>
                      <a:endParaRPr i="1" sz="12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2345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Phonics Units of Study GK-G2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0975">
                <a:tc gridSpan="8"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en-US" sz="1200" u="none" cap="none" strike="noStrike">
                          <a:solidFill>
                            <a:srgbClr val="980000"/>
                          </a:solidFill>
                        </a:rPr>
                        <a:t>Literacy Supplemental Books</a:t>
                      </a:r>
                      <a:endParaRPr i="1" sz="12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2592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The Reading Strategies Book, Jennifer Serravallo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2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The Writing Strategies, Jennifer Serravallo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45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Patterns of Power, Jeff Anderson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45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Text Structures from the Masters, Gretchen Bernabei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90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Text Structures from Nursery Rhymes, Gretchen Bernabei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 txBox="1"/>
          <p:nvPr>
            <p:ph type="title"/>
          </p:nvPr>
        </p:nvSpPr>
        <p:spPr>
          <a:xfrm>
            <a:off x="468050" y="136525"/>
            <a:ext cx="10885800" cy="66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959"/>
              <a:buFont typeface="Calibri"/>
              <a:buNone/>
            </a:pPr>
            <a:r>
              <a:rPr b="1" lang="en-US">
                <a:solidFill>
                  <a:srgbClr val="2E75B5"/>
                </a:solidFill>
              </a:rPr>
              <a:t>Elementary Adoption Distribution</a:t>
            </a:r>
            <a:endParaRPr b="1">
              <a:solidFill>
                <a:srgbClr val="2E75B5"/>
              </a:solidFill>
            </a:endParaRPr>
          </a:p>
        </p:txBody>
      </p:sp>
      <p:graphicFrame>
        <p:nvGraphicFramePr>
          <p:cNvPr id="226" name="Google Shape;226;p27"/>
          <p:cNvGraphicFramePr/>
          <p:nvPr/>
        </p:nvGraphicFramePr>
        <p:xfrm>
          <a:off x="472050" y="990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{64690A32-FF18-4D7A-A648-6B1DEA5DA79F}</a:tableStyleId>
              </a:tblPr>
              <a:tblGrid>
                <a:gridCol w="3433250"/>
                <a:gridCol w="1110075"/>
                <a:gridCol w="984200"/>
                <a:gridCol w="995625"/>
                <a:gridCol w="410550"/>
                <a:gridCol w="4428900"/>
              </a:tblGrid>
              <a:tr h="738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SLAR Curriculum</a:t>
                      </a:r>
                      <a:endParaRPr b="1"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SLA Teachers</a:t>
                      </a:r>
                      <a:endParaRPr b="1"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SLA ELTs</a:t>
                      </a:r>
                      <a:endParaRPr b="1"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SIP Teachers</a:t>
                      </a:r>
                      <a:endParaRPr b="1"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NOTES</a:t>
                      </a:r>
                      <a:endParaRPr b="1"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</a:tr>
              <a:tr h="278375">
                <a:tc gridSpan="6"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en-US" sz="1200" u="none" cap="none" strike="noStrike">
                          <a:solidFill>
                            <a:srgbClr val="980000"/>
                          </a:solidFill>
                        </a:rPr>
                        <a:t>Okapi - Guided Reading</a:t>
                      </a:r>
                      <a:endParaRPr i="1" sz="12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761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Dual Literacy - Flying Start to Literacy (English &amp; Spanish)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Per Bi-Lingual &amp; SIP campus - Campus assigned and checked out to ELT; stored in ALT Literacy Library; ELT to create and manage a system for teacher use, working with ALT.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8375">
                <a:tc gridSpan="6"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en-US" sz="1200" u="none" cap="none" strike="noStrike">
                          <a:solidFill>
                            <a:srgbClr val="980000"/>
                          </a:solidFill>
                        </a:rPr>
                        <a:t>Cengage National Geographic - Mentor Texts</a:t>
                      </a:r>
                      <a:endParaRPr i="1" sz="12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2826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Coleccion Ventanas GK-G6 (Spanish)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Per teacher - G5 to receive both G5 &amp; G6 material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26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en-US" sz="1200" u="none" cap="none" strike="noStrike">
                          <a:solidFill>
                            <a:srgbClr val="980000"/>
                          </a:solidFill>
                        </a:rPr>
                        <a:t>McGraw Hill - Shared Reading</a:t>
                      </a:r>
                      <a:endParaRPr i="1" sz="1200" u="none" cap="none" strike="noStrike">
                        <a:solidFill>
                          <a:srgbClr val="980000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123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Literature Big Book Pkg GK-G1 (Spanish)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SIP campuses do not receive GK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10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Classroom Trade Book Library G1-G5 (Spanish)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English GK-G3 "Shared Reading" is F &amp; P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9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Classroom Trade Book Library G4-G5 (English &amp; Spanish)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SIP teachers only receive Spanish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9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Components &amp; Additional Instructional related Resources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SIP teachers only receive Spanish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5550">
                <a:tc gridSpan="6"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Literacy Supplements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2826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Gramatica y ortografia para primaria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26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Manual del lenguaje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x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8"/>
          <p:cNvSpPr txBox="1"/>
          <p:nvPr>
            <p:ph type="title"/>
          </p:nvPr>
        </p:nvSpPr>
        <p:spPr>
          <a:xfrm>
            <a:off x="2081225" y="216125"/>
            <a:ext cx="94407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5867"/>
              <a:buFont typeface="Calibri"/>
              <a:buNone/>
            </a:pPr>
            <a:r>
              <a:rPr b="1" lang="en-US">
                <a:solidFill>
                  <a:srgbClr val="2E75B5"/>
                </a:solidFill>
              </a:rPr>
              <a:t>Proclamation 2020</a:t>
            </a:r>
            <a:endParaRPr/>
          </a:p>
        </p:txBody>
      </p:sp>
      <p:sp>
        <p:nvSpPr>
          <p:cNvPr id="232" name="Google Shape;232;p28"/>
          <p:cNvSpPr txBox="1"/>
          <p:nvPr/>
        </p:nvSpPr>
        <p:spPr>
          <a:xfrm>
            <a:off x="2469725" y="786300"/>
            <a:ext cx="84756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Arial"/>
              <a:buNone/>
            </a:pPr>
            <a:r>
              <a:rPr b="1" i="0" lang="en-US" sz="3733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Implementation School Year 2020-21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8"/>
          <p:cNvSpPr txBox="1"/>
          <p:nvPr/>
        </p:nvSpPr>
        <p:spPr>
          <a:xfrm>
            <a:off x="576700" y="2589975"/>
            <a:ext cx="55164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English I, II, III, IV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 I, II, III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College Readiness &amp; Study Skills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 Media Analysis &amp; Production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Contemporary Media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Literary Genres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8"/>
          <p:cNvSpPr txBox="1"/>
          <p:nvPr/>
        </p:nvSpPr>
        <p:spPr>
          <a:xfrm>
            <a:off x="6268725" y="2520000"/>
            <a:ext cx="55164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Creative Writing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 &amp; Technical Writing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Practical Writing Skills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Humanities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 Speaking I, II, III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3039" lvl="0" marL="38098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Communications Applications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39" lvl="0" marL="38098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Oral Interpretations I, II, III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39" lvl="0" marL="38098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Debate I, II, III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28"/>
          <p:cNvPicPr preferRelativeResize="0"/>
          <p:nvPr/>
        </p:nvPicPr>
        <p:blipFill rotWithShape="1">
          <a:blip r:embed="rId3">
            <a:alphaModFix/>
          </a:blip>
          <a:srcRect b="5410" l="0" r="0" t="0"/>
          <a:stretch/>
        </p:blipFill>
        <p:spPr>
          <a:xfrm>
            <a:off x="565150" y="292325"/>
            <a:ext cx="2294375" cy="226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9"/>
          <p:cNvSpPr txBox="1"/>
          <p:nvPr/>
        </p:nvSpPr>
        <p:spPr>
          <a:xfrm>
            <a:off x="601775" y="1574300"/>
            <a:ext cx="4902300" cy="4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Journalism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Broadcast Journalism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Photojournalism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3039" lvl="0" marL="38098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Journalism: Yearbook I, II, III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39" lvl="0" marL="38098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Journalism: Newspaper I, II, III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39" lvl="0" marL="38098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Journalism: Literary Magazine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9"/>
          <p:cNvSpPr txBox="1"/>
          <p:nvPr>
            <p:ph type="title"/>
          </p:nvPr>
        </p:nvSpPr>
        <p:spPr>
          <a:xfrm>
            <a:off x="0" y="216125"/>
            <a:ext cx="121920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5867"/>
              <a:buFont typeface="Calibri"/>
              <a:buNone/>
            </a:pPr>
            <a:r>
              <a:rPr b="1" lang="en-US">
                <a:solidFill>
                  <a:srgbClr val="2E75B5"/>
                </a:solidFill>
              </a:rPr>
              <a:t>Proclamation 2020 </a:t>
            </a:r>
            <a:r>
              <a:rPr b="1" lang="en-US" sz="3800">
                <a:solidFill>
                  <a:srgbClr val="2E75B5"/>
                </a:solidFill>
              </a:rPr>
              <a:t>(cont.)</a:t>
            </a:r>
            <a:endParaRPr sz="3800"/>
          </a:p>
        </p:txBody>
      </p:sp>
      <p:sp>
        <p:nvSpPr>
          <p:cNvPr id="243" name="Google Shape;243;p29"/>
          <p:cNvSpPr txBox="1"/>
          <p:nvPr/>
        </p:nvSpPr>
        <p:spPr>
          <a:xfrm>
            <a:off x="125" y="786300"/>
            <a:ext cx="121920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Arial"/>
              <a:buNone/>
            </a:pPr>
            <a:r>
              <a:rPr b="1" i="0" lang="en-US" sz="3733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Implementation School Year 2020-21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9"/>
          <p:cNvSpPr txBox="1"/>
          <p:nvPr/>
        </p:nvSpPr>
        <p:spPr>
          <a:xfrm>
            <a:off x="6439500" y="1574300"/>
            <a:ext cx="5179800" cy="4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3039" lvl="0" marL="38098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English Language Learners Arts, 7-8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39" lvl="0" marL="38098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English for Speakers of Other Languages (ESOL), English I, II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39" lvl="0" marL="38098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English Language Development and Acquisition (ELDA)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9" name="Google Shape;249;p30"/>
          <p:cNvCxnSpPr/>
          <p:nvPr/>
        </p:nvCxnSpPr>
        <p:spPr>
          <a:xfrm rot="10800000">
            <a:off x="25309" y="3837831"/>
            <a:ext cx="12172800" cy="0"/>
          </a:xfrm>
          <a:prstGeom prst="straightConnector1">
            <a:avLst/>
          </a:prstGeom>
          <a:noFill/>
          <a:ln cap="flat" cmpd="sng" w="9525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0" name="Google Shape;250;p30"/>
          <p:cNvSpPr txBox="1"/>
          <p:nvPr>
            <p:ph idx="1" type="body"/>
          </p:nvPr>
        </p:nvSpPr>
        <p:spPr>
          <a:xfrm>
            <a:off x="6933225" y="1447800"/>
            <a:ext cx="47508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182875" wrap="square" tIns="0">
            <a:noAutofit/>
          </a:bodyPr>
          <a:lstStyle/>
          <a:p>
            <a:pPr indent="0" lvl="0" marL="228600" rtl="0" algn="ctr">
              <a:lnSpc>
                <a:spcPct val="111125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-US" sz="3600">
                <a:solidFill>
                  <a:schemeClr val="dk1"/>
                </a:solidFill>
              </a:rPr>
              <a:t>6</a:t>
            </a:r>
            <a:r>
              <a:rPr b="1" baseline="30000" lang="en-US" sz="3600">
                <a:solidFill>
                  <a:schemeClr val="dk1"/>
                </a:solidFill>
              </a:rPr>
              <a:t>th</a:t>
            </a:r>
            <a:r>
              <a:rPr b="1" lang="en-US" sz="3600">
                <a:solidFill>
                  <a:schemeClr val="dk1"/>
                </a:solidFill>
              </a:rPr>
              <a:t>, 7</a:t>
            </a:r>
            <a:r>
              <a:rPr b="1" baseline="30000" lang="en-US" sz="3600">
                <a:solidFill>
                  <a:schemeClr val="dk1"/>
                </a:solidFill>
              </a:rPr>
              <a:t>th</a:t>
            </a:r>
            <a:r>
              <a:rPr b="1" lang="en-US" sz="3600">
                <a:solidFill>
                  <a:schemeClr val="dk1"/>
                </a:solidFill>
              </a:rPr>
              <a:t> and 8</a:t>
            </a:r>
            <a:r>
              <a:rPr b="1" baseline="30000" lang="en-US" sz="3600">
                <a:solidFill>
                  <a:schemeClr val="dk1"/>
                </a:solidFill>
              </a:rPr>
              <a:t>th</a:t>
            </a:r>
            <a:r>
              <a:rPr b="1" lang="en-US" sz="3600">
                <a:solidFill>
                  <a:schemeClr val="dk1"/>
                </a:solidFill>
              </a:rPr>
              <a:t> Grade</a:t>
            </a:r>
            <a:r>
              <a:rPr lang="en-US" sz="3000">
                <a:solidFill>
                  <a:schemeClr val="dk1"/>
                </a:solidFill>
              </a:rPr>
              <a:t> </a:t>
            </a:r>
            <a:endParaRPr sz="3000">
              <a:solidFill>
                <a:schemeClr val="dk1"/>
              </a:solidFill>
            </a:endParaRPr>
          </a:p>
          <a:p>
            <a:pPr indent="0" lvl="0" marL="228600" rtl="0" algn="ctr">
              <a:lnSpc>
                <a:spcPct val="111125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228600" rtl="0" algn="ctr">
              <a:lnSpc>
                <a:spcPct val="111125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b="1" lang="en-US" sz="3600">
                <a:solidFill>
                  <a:srgbClr val="C55A11"/>
                </a:solidFill>
              </a:rPr>
              <a:t>Holt Literature</a:t>
            </a:r>
            <a:endParaRPr b="1" sz="3600">
              <a:solidFill>
                <a:srgbClr val="C55A11"/>
              </a:solidFill>
            </a:endParaRPr>
          </a:p>
        </p:txBody>
      </p:sp>
      <p:sp>
        <p:nvSpPr>
          <p:cNvPr id="251" name="Google Shape;251;p30"/>
          <p:cNvSpPr txBox="1"/>
          <p:nvPr>
            <p:ph idx="3" type="body"/>
          </p:nvPr>
        </p:nvSpPr>
        <p:spPr>
          <a:xfrm>
            <a:off x="7035800" y="4267200"/>
            <a:ext cx="49785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182875" wrap="square" tIns="0">
            <a:noAutofit/>
          </a:bodyPr>
          <a:lstStyle/>
          <a:p>
            <a:pPr indent="0" lvl="0" marL="0" rtl="0" algn="ctr">
              <a:lnSpc>
                <a:spcPct val="111125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2400"/>
              <a:buNone/>
            </a:pPr>
            <a:r>
              <a:rPr b="1" lang="en-US"/>
              <a:t> </a:t>
            </a:r>
            <a:r>
              <a:rPr b="1" lang="en-US" sz="3600">
                <a:solidFill>
                  <a:srgbClr val="C55A11"/>
                </a:solidFill>
              </a:rPr>
              <a:t>Portals &amp; </a:t>
            </a:r>
            <a:endParaRPr b="1" sz="3600">
              <a:solidFill>
                <a:srgbClr val="C55A11"/>
              </a:solidFill>
            </a:endParaRPr>
          </a:p>
          <a:p>
            <a:pPr indent="0" lvl="0" marL="0" rtl="0" algn="ctr">
              <a:lnSpc>
                <a:spcPct val="111125"/>
              </a:lnSpc>
              <a:spcBef>
                <a:spcPts val="480"/>
              </a:spcBef>
              <a:spcAft>
                <a:spcPts val="0"/>
              </a:spcAft>
              <a:buClr>
                <a:srgbClr val="C55A11"/>
              </a:buClr>
              <a:buSzPts val="2400"/>
              <a:buNone/>
            </a:pPr>
            <a:r>
              <a:rPr b="1" lang="en-US" sz="3600">
                <a:solidFill>
                  <a:srgbClr val="C55A11"/>
                </a:solidFill>
              </a:rPr>
              <a:t>Write Source TE’s</a:t>
            </a:r>
            <a:endParaRPr sz="3600"/>
          </a:p>
        </p:txBody>
      </p:sp>
      <p:sp>
        <p:nvSpPr>
          <p:cNvPr id="252" name="Google Shape;252;p30"/>
          <p:cNvSpPr txBox="1"/>
          <p:nvPr>
            <p:ph type="title"/>
          </p:nvPr>
        </p:nvSpPr>
        <p:spPr>
          <a:xfrm>
            <a:off x="254000" y="46037"/>
            <a:ext cx="96519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Middle School Out of Adoption Titles</a:t>
            </a:r>
            <a:endParaRPr b="1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30"/>
          <p:cNvPicPr preferRelativeResize="0"/>
          <p:nvPr/>
        </p:nvPicPr>
        <p:blipFill rotWithShape="1">
          <a:blip r:embed="rId3">
            <a:alphaModFix/>
          </a:blip>
          <a:srcRect b="2741" l="0" r="0" t="0"/>
          <a:stretch/>
        </p:blipFill>
        <p:spPr>
          <a:xfrm>
            <a:off x="778575" y="1306025"/>
            <a:ext cx="1644772" cy="205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0"/>
          <p:cNvPicPr preferRelativeResize="0"/>
          <p:nvPr/>
        </p:nvPicPr>
        <p:blipFill rotWithShape="1">
          <a:blip r:embed="rId4">
            <a:alphaModFix/>
          </a:blip>
          <a:srcRect b="5748" l="0" r="0" t="0"/>
          <a:stretch/>
        </p:blipFill>
        <p:spPr>
          <a:xfrm>
            <a:off x="2759775" y="1306025"/>
            <a:ext cx="1587500" cy="2051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0"/>
          <p:cNvPicPr preferRelativeResize="0"/>
          <p:nvPr/>
        </p:nvPicPr>
        <p:blipFill rotWithShape="1">
          <a:blip r:embed="rId5">
            <a:alphaModFix/>
          </a:blip>
          <a:srcRect b="26671" l="0" r="0" t="5494"/>
          <a:stretch/>
        </p:blipFill>
        <p:spPr>
          <a:xfrm rot="5400000">
            <a:off x="4456563" y="1533150"/>
            <a:ext cx="2041475" cy="158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9647" y="4206650"/>
            <a:ext cx="3717625" cy="204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99678" y="4206653"/>
            <a:ext cx="2041475" cy="204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2" name="Google Shape;262;p31"/>
          <p:cNvCxnSpPr/>
          <p:nvPr/>
        </p:nvCxnSpPr>
        <p:spPr>
          <a:xfrm rot="10800000">
            <a:off x="20449" y="3362975"/>
            <a:ext cx="12210001" cy="0"/>
          </a:xfrm>
          <a:prstGeom prst="straightConnector1">
            <a:avLst/>
          </a:prstGeom>
          <a:noFill/>
          <a:ln cap="flat" cmpd="sng" w="9525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3" name="Google Shape;263;p31"/>
          <p:cNvSpPr txBox="1"/>
          <p:nvPr>
            <p:ph idx="1" type="body"/>
          </p:nvPr>
        </p:nvSpPr>
        <p:spPr>
          <a:xfrm>
            <a:off x="7977650" y="1066800"/>
            <a:ext cx="3870300" cy="218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182875" wrap="square" tIns="0">
            <a:noAutofit/>
          </a:bodyPr>
          <a:lstStyle/>
          <a:p>
            <a:pPr indent="0" lvl="0" marL="228600" rtl="0" algn="ctr">
              <a:lnSpc>
                <a:spcPct val="111125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-US" sz="3600">
                <a:solidFill>
                  <a:schemeClr val="dk1"/>
                </a:solidFill>
              </a:rPr>
              <a:t>K- 5</a:t>
            </a:r>
            <a:r>
              <a:rPr b="1" baseline="30000" lang="en-US" sz="3600">
                <a:solidFill>
                  <a:schemeClr val="dk1"/>
                </a:solidFill>
              </a:rPr>
              <a:t>th</a:t>
            </a:r>
            <a:r>
              <a:rPr b="1" lang="en-US" sz="3600">
                <a:solidFill>
                  <a:schemeClr val="dk1"/>
                </a:solidFill>
              </a:rPr>
              <a:t> Grade </a:t>
            </a:r>
            <a:endParaRPr b="1" sz="3600">
              <a:solidFill>
                <a:schemeClr val="dk1"/>
              </a:solidFill>
            </a:endParaRPr>
          </a:p>
          <a:p>
            <a:pPr indent="0" lvl="0" marL="228600" rtl="0" algn="ctr">
              <a:lnSpc>
                <a:spcPct val="111125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1000">
              <a:solidFill>
                <a:schemeClr val="dk1"/>
              </a:solidFill>
            </a:endParaRPr>
          </a:p>
          <a:p>
            <a:pPr indent="0" lvl="0" marL="228600" rtl="0" algn="ctr">
              <a:lnSpc>
                <a:spcPct val="111125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b="1" lang="en-US" sz="3600">
                <a:solidFill>
                  <a:srgbClr val="C55A11"/>
                </a:solidFill>
              </a:rPr>
              <a:t>Journeys &amp; </a:t>
            </a:r>
            <a:endParaRPr b="1" sz="3600">
              <a:solidFill>
                <a:srgbClr val="C55A11"/>
              </a:solidFill>
            </a:endParaRPr>
          </a:p>
          <a:p>
            <a:pPr indent="0" lvl="0" marL="228600" rtl="0" algn="ctr">
              <a:lnSpc>
                <a:spcPct val="111125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b="1" lang="en-US" sz="3600">
                <a:solidFill>
                  <a:srgbClr val="C55A11"/>
                </a:solidFill>
              </a:rPr>
              <a:t>Senderos</a:t>
            </a:r>
            <a:endParaRPr b="1" sz="3600">
              <a:solidFill>
                <a:srgbClr val="C55A11"/>
              </a:solidFill>
            </a:endParaRPr>
          </a:p>
        </p:txBody>
      </p:sp>
      <p:sp>
        <p:nvSpPr>
          <p:cNvPr id="264" name="Google Shape;264;p31"/>
          <p:cNvSpPr txBox="1"/>
          <p:nvPr>
            <p:ph idx="3" type="body"/>
          </p:nvPr>
        </p:nvSpPr>
        <p:spPr>
          <a:xfrm>
            <a:off x="5921550" y="3585225"/>
            <a:ext cx="6270600" cy="29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182875" wrap="square" tIns="0">
            <a:noAutofit/>
          </a:bodyPr>
          <a:lstStyle/>
          <a:p>
            <a:pPr indent="0" lvl="0" marL="0" rtl="0" algn="ctr">
              <a:lnSpc>
                <a:spcPct val="11112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3000">
                <a:solidFill>
                  <a:schemeClr val="dk1"/>
                </a:solidFill>
              </a:rPr>
              <a:t>Spelling, Handwriting &amp; STAAR Prep</a:t>
            </a:r>
            <a:endParaRPr sz="3000"/>
          </a:p>
          <a:p>
            <a:pPr indent="0" lvl="0" marL="0" rtl="0" algn="ctr">
              <a:lnSpc>
                <a:spcPct val="111125"/>
              </a:lnSpc>
              <a:spcBef>
                <a:spcPts val="480"/>
              </a:spcBef>
              <a:spcAft>
                <a:spcPts val="0"/>
              </a:spcAft>
              <a:buClr>
                <a:srgbClr val="C55A11"/>
              </a:buClr>
              <a:buSzPts val="2400"/>
              <a:buNone/>
            </a:pPr>
            <a:r>
              <a:rPr b="1" lang="en-US" sz="3600">
                <a:solidFill>
                  <a:srgbClr val="C55A11"/>
                </a:solidFill>
              </a:rPr>
              <a:t>Handwriting Without Tears</a:t>
            </a:r>
            <a:endParaRPr sz="3600"/>
          </a:p>
          <a:p>
            <a:pPr indent="0" lvl="0" marL="0" rtl="0" algn="ctr">
              <a:lnSpc>
                <a:spcPct val="111125"/>
              </a:lnSpc>
              <a:spcBef>
                <a:spcPts val="480"/>
              </a:spcBef>
              <a:spcAft>
                <a:spcPts val="0"/>
              </a:spcAft>
              <a:buClr>
                <a:srgbClr val="C55A11"/>
              </a:buClr>
              <a:buSzPts val="2400"/>
              <a:buNone/>
            </a:pPr>
            <a:r>
              <a:rPr b="1" lang="en-US" sz="3600">
                <a:solidFill>
                  <a:srgbClr val="C55A11"/>
                </a:solidFill>
              </a:rPr>
              <a:t>Words Their Way</a:t>
            </a:r>
            <a:endParaRPr b="1" sz="3600">
              <a:solidFill>
                <a:srgbClr val="C55A11"/>
              </a:solidFill>
            </a:endParaRPr>
          </a:p>
          <a:p>
            <a:pPr indent="0" lvl="0" marL="0" rtl="0" algn="ctr">
              <a:lnSpc>
                <a:spcPct val="111125"/>
              </a:lnSpc>
              <a:spcBef>
                <a:spcPts val="480"/>
              </a:spcBef>
              <a:spcAft>
                <a:spcPts val="0"/>
              </a:spcAft>
              <a:buClr>
                <a:srgbClr val="C55A11"/>
              </a:buClr>
              <a:buSzPts val="2400"/>
              <a:buNone/>
            </a:pPr>
            <a:r>
              <a:rPr b="1" lang="en-US" sz="3600">
                <a:solidFill>
                  <a:srgbClr val="C55A11"/>
                </a:solidFill>
              </a:rPr>
              <a:t>Journeys Write Source</a:t>
            </a:r>
            <a:endParaRPr b="1" sz="3600">
              <a:solidFill>
                <a:srgbClr val="C55A11"/>
              </a:solidFill>
            </a:endParaRPr>
          </a:p>
          <a:p>
            <a:pPr indent="0" lvl="0" marL="0" rtl="0" algn="ctr">
              <a:lnSpc>
                <a:spcPct val="111125"/>
              </a:lnSpc>
              <a:spcBef>
                <a:spcPts val="480"/>
              </a:spcBef>
              <a:spcAft>
                <a:spcPts val="0"/>
              </a:spcAft>
              <a:buClr>
                <a:srgbClr val="C55A11"/>
              </a:buClr>
              <a:buSzPts val="2400"/>
              <a:buNone/>
            </a:pPr>
            <a:r>
              <a:rPr i="1" lang="en-US">
                <a:solidFill>
                  <a:srgbClr val="000000"/>
                </a:solidFill>
              </a:rPr>
              <a:t>(English &amp; Spanish)</a:t>
            </a:r>
            <a:endParaRPr i="1">
              <a:solidFill>
                <a:srgbClr val="000000"/>
              </a:solidFill>
            </a:endParaRPr>
          </a:p>
        </p:txBody>
      </p:sp>
      <p:sp>
        <p:nvSpPr>
          <p:cNvPr id="265" name="Google Shape;265;p31"/>
          <p:cNvSpPr txBox="1"/>
          <p:nvPr>
            <p:ph type="title"/>
          </p:nvPr>
        </p:nvSpPr>
        <p:spPr>
          <a:xfrm>
            <a:off x="76525" y="-55238"/>
            <a:ext cx="96519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Elementary Out of Adoption Titles</a:t>
            </a:r>
            <a:endParaRPr b="1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31"/>
          <p:cNvPicPr preferRelativeResize="0"/>
          <p:nvPr/>
        </p:nvPicPr>
        <p:blipFill rotWithShape="1">
          <a:blip r:embed="rId3">
            <a:alphaModFix/>
          </a:blip>
          <a:srcRect b="0" l="11275" r="11283" t="0"/>
          <a:stretch/>
        </p:blipFill>
        <p:spPr>
          <a:xfrm>
            <a:off x="616850" y="1048075"/>
            <a:ext cx="1692550" cy="21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03850" y="1048075"/>
            <a:ext cx="3454667" cy="21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6202" y="1048072"/>
            <a:ext cx="1583784" cy="21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0812" y="3935775"/>
            <a:ext cx="1692550" cy="216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77800" y="3935775"/>
            <a:ext cx="1692550" cy="2166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81400" y="3938963"/>
            <a:ext cx="1692550" cy="2160075"/>
          </a:xfrm>
          <a:prstGeom prst="rect">
            <a:avLst/>
          </a:prstGeom>
          <a:noFill/>
          <a:ln cap="flat" cmpd="sng" w="12700">
            <a:solidFill>
              <a:srgbClr val="3F3F3F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2"/>
          <p:cNvSpPr txBox="1"/>
          <p:nvPr>
            <p:ph type="title"/>
          </p:nvPr>
        </p:nvSpPr>
        <p:spPr>
          <a:xfrm>
            <a:off x="702100" y="177800"/>
            <a:ext cx="108198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Preparation for Out of Adoption Collection</a:t>
            </a:r>
            <a:endParaRPr b="1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2"/>
          <p:cNvSpPr txBox="1"/>
          <p:nvPr/>
        </p:nvSpPr>
        <p:spPr>
          <a:xfrm>
            <a:off x="4475875" y="1397000"/>
            <a:ext cx="7106400" cy="41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189" lvl="0" marL="45718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Request Quantity of Pallets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189" lvl="0" marL="45718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Request Delivery Date of Pallets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189" lvl="0" marL="45718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Pallets are ready for pick up, email a</a:t>
            </a:r>
            <a:r>
              <a:rPr b="0" i="0" lang="en-US" sz="3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Spreadsheet</a:t>
            </a:r>
            <a:r>
              <a:rPr b="0" i="0" lang="en-US" sz="3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 includes the following for each pallet 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188" lvl="1" marL="106677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lphaLcPeriod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ISBN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188" lvl="1" marL="106677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lphaLcPeriod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Title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188" lvl="1" marL="106677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lphaLcPeriod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Quantity of Each Title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788" lvl="1" marL="106677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9000" y="1201700"/>
            <a:ext cx="3032300" cy="505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2"/>
          <p:cNvSpPr txBox="1"/>
          <p:nvPr/>
        </p:nvSpPr>
        <p:spPr>
          <a:xfrm>
            <a:off x="929550" y="5929475"/>
            <a:ext cx="103416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Spreadsheet will be the Work Order for the pick up of pallets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3"/>
          <p:cNvSpPr txBox="1"/>
          <p:nvPr>
            <p:ph type="title"/>
          </p:nvPr>
        </p:nvSpPr>
        <p:spPr>
          <a:xfrm>
            <a:off x="651950" y="152400"/>
            <a:ext cx="109305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2E75B5"/>
                </a:solidFill>
              </a:rPr>
              <a:t>Warehouse Collections</a:t>
            </a:r>
            <a:endParaRPr b="1">
              <a:solidFill>
                <a:srgbClr val="2E75B5"/>
              </a:solidFill>
            </a:endParaRPr>
          </a:p>
        </p:txBody>
      </p:sp>
      <p:pic>
        <p:nvPicPr>
          <p:cNvPr id="285" name="Google Shape;28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1665" y="1778000"/>
            <a:ext cx="4868970" cy="418731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3"/>
          <p:cNvSpPr txBox="1"/>
          <p:nvPr/>
        </p:nvSpPr>
        <p:spPr>
          <a:xfrm>
            <a:off x="601771" y="1362155"/>
            <a:ext cx="11277600" cy="9950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Arial"/>
              <a:buNone/>
            </a:pPr>
            <a:r>
              <a:rPr b="1" i="0" lang="en-US" sz="3733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ELAR Material</a:t>
            </a:r>
            <a:endParaRPr b="1" i="0" sz="3733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t/>
            </a:r>
            <a:endParaRPr b="1" i="0" sz="2133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33"/>
          <p:cNvSpPr txBox="1"/>
          <p:nvPr/>
        </p:nvSpPr>
        <p:spPr>
          <a:xfrm>
            <a:off x="1441465" y="2311400"/>
            <a:ext cx="4775200" cy="2103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0990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Noto Sans Symbols"/>
              <a:buChar char="✔"/>
            </a:pPr>
            <a:r>
              <a:rPr b="0" i="0" lang="en-US" sz="37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Textbooks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0990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Noto Sans Symbols"/>
              <a:buChar char="✔"/>
            </a:pPr>
            <a:r>
              <a:rPr b="0" i="0" lang="en-US" sz="37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 Resources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0990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oto Sans Symbols"/>
              <a:buChar char="✔"/>
            </a:pPr>
            <a:r>
              <a:rPr b="0" i="0" lang="en-US" sz="3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 WORKBOOKS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590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3"/>
          <p:cNvSpPr txBox="1"/>
          <p:nvPr/>
        </p:nvSpPr>
        <p:spPr>
          <a:xfrm>
            <a:off x="727176" y="4527400"/>
            <a:ext cx="5845200" cy="19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</a:pPr>
            <a:r>
              <a:rPr b="1" i="1" lang="en-US" sz="2667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SUMMER COLLECTIONS</a:t>
            </a:r>
            <a:r>
              <a:rPr b="1" i="1" lang="en-US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 in case the new material does not arrive in time for next school year, please keep enough material for the first of school until the new material arrives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(Example G4-5)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4"/>
          <p:cNvSpPr txBox="1"/>
          <p:nvPr>
            <p:ph type="title"/>
          </p:nvPr>
        </p:nvSpPr>
        <p:spPr>
          <a:xfrm>
            <a:off x="505750" y="-15875"/>
            <a:ext cx="11248200" cy="9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FF0000"/>
                </a:solidFill>
              </a:rPr>
              <a:t>Workbooks/Consumables/Write-in Textbooks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95" name="Google Shape;295;p34"/>
          <p:cNvSpPr txBox="1"/>
          <p:nvPr/>
        </p:nvSpPr>
        <p:spPr>
          <a:xfrm>
            <a:off x="952850" y="797625"/>
            <a:ext cx="10801200" cy="59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Generated Ideas for Used Consumables</a:t>
            </a:r>
            <a:endParaRPr b="0" i="0" sz="3000" u="none" cap="none" strike="noStrik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1" lang="en-US" sz="3400" u="none" cap="none" strike="noStrik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Mostly Used </a:t>
            </a:r>
            <a:endParaRPr b="0" i="1" sz="3400" u="none" cap="none" strike="noStrik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●"/>
            </a:pPr>
            <a:r>
              <a:rPr b="0" i="0" lang="en-US" sz="3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Send home with student at the end of the year </a:t>
            </a:r>
            <a:endParaRPr b="0" i="0" sz="3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●"/>
            </a:pPr>
            <a:r>
              <a:rPr b="0" i="0" lang="en-US" sz="3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Dispose of when cleaning out classroom, after students have left for the year</a:t>
            </a:r>
            <a:endParaRPr b="0" i="0" sz="3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1" lang="en-US" sz="3400" u="none" cap="none" strike="noStrik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Slightly Used</a:t>
            </a:r>
            <a:endParaRPr b="0" i="1" sz="3400" u="none" cap="none" strike="noStrik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●"/>
            </a:pPr>
            <a:r>
              <a:rPr b="0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Send home corresponding pages throughout the year</a:t>
            </a:r>
            <a:endParaRPr b="0" i="0" sz="3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●"/>
            </a:pPr>
            <a:r>
              <a:rPr b="0" i="0" lang="en-US" sz="3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Keep and use different parts next year</a:t>
            </a:r>
            <a:endParaRPr b="0" i="0" sz="3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1" lang="en-US" sz="3400" u="none" cap="none" strike="noStrik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Can </a:t>
            </a:r>
            <a:r>
              <a:rPr b="0" i="1" lang="en-US" sz="3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NOT </a:t>
            </a:r>
            <a:endParaRPr b="0" i="1" sz="3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●"/>
            </a:pPr>
            <a:r>
              <a:rPr b="0" i="0" lang="en-US" sz="3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Throw away </a:t>
            </a:r>
            <a:r>
              <a:rPr b="0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slightly used and unused </a:t>
            </a:r>
            <a:r>
              <a:rPr b="0" i="0" lang="en-US" sz="3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the dumpster</a:t>
            </a:r>
            <a:endParaRPr b="0" i="0" sz="3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●"/>
            </a:pPr>
            <a:r>
              <a:rPr b="0" i="0" lang="en-US" sz="3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Send home slightly used and unused </a:t>
            </a:r>
            <a:endParaRPr b="0" i="0" sz="3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5"/>
          <p:cNvSpPr txBox="1"/>
          <p:nvPr>
            <p:ph type="title"/>
          </p:nvPr>
        </p:nvSpPr>
        <p:spPr>
          <a:xfrm>
            <a:off x="1455275" y="187400"/>
            <a:ext cx="91440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How </a:t>
            </a:r>
            <a:r>
              <a:rPr b="1" lang="en-US">
                <a:solidFill>
                  <a:srgbClr val="2E75B5"/>
                </a:solidFill>
              </a:rPr>
              <a:t>to S</a:t>
            </a:r>
            <a:r>
              <a:rPr b="1" lang="en-US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tack </a:t>
            </a:r>
            <a:r>
              <a:rPr b="1" lang="en-US">
                <a:solidFill>
                  <a:srgbClr val="2E75B5"/>
                </a:solidFill>
              </a:rPr>
              <a:t>M</a:t>
            </a:r>
            <a:r>
              <a:rPr b="1" lang="en-US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aterial onto </a:t>
            </a:r>
            <a:r>
              <a:rPr b="1" lang="en-US">
                <a:solidFill>
                  <a:srgbClr val="2E75B5"/>
                </a:solidFill>
              </a:rPr>
              <a:t>P</a:t>
            </a:r>
            <a:r>
              <a:rPr b="1" lang="en-US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allets</a:t>
            </a:r>
            <a:endParaRPr b="1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400" y="1955800"/>
            <a:ext cx="4171400" cy="3470601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5"/>
          <p:cNvSpPr txBox="1"/>
          <p:nvPr/>
        </p:nvSpPr>
        <p:spPr>
          <a:xfrm>
            <a:off x="5102750" y="1350700"/>
            <a:ext cx="6594600" cy="51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0385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✔"/>
            </a:pPr>
            <a:r>
              <a:rPr b="0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textbooks in </a:t>
            </a:r>
            <a:r>
              <a:rPr b="1" i="0" lang="en-US" sz="34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layers</a:t>
            </a:r>
            <a:r>
              <a:rPr b="0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not towers</a:t>
            </a:r>
            <a:endParaRPr b="0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0385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✔"/>
            </a:pPr>
            <a:r>
              <a:rPr b="0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Binding to the outside if possible</a:t>
            </a:r>
            <a:endParaRPr b="0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0385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✔"/>
            </a:pPr>
            <a:r>
              <a:rPr b="0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 material on top or on separate pallet</a:t>
            </a:r>
            <a:endParaRPr b="0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0385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✔"/>
            </a:pPr>
            <a:r>
              <a:rPr b="0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 pallet a few inches away from the wall</a:t>
            </a:r>
            <a:endParaRPr b="0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0385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✔"/>
            </a:pPr>
            <a:r>
              <a:rPr b="0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sure pallet slots are at correct position for pallet jack</a:t>
            </a:r>
            <a:endParaRPr b="0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>
            <p:ph type="title"/>
          </p:nvPr>
        </p:nvSpPr>
        <p:spPr>
          <a:xfrm>
            <a:off x="0" y="146650"/>
            <a:ext cx="121920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5867"/>
              <a:buFont typeface="Calibri"/>
              <a:buNone/>
            </a:pPr>
            <a:r>
              <a:rPr b="1" lang="en-US">
                <a:solidFill>
                  <a:srgbClr val="2E75B5"/>
                </a:solidFill>
              </a:rPr>
              <a:t>Proclamation 2019 </a:t>
            </a:r>
            <a:endParaRPr/>
          </a:p>
        </p:txBody>
      </p:sp>
      <p:sp>
        <p:nvSpPr>
          <p:cNvPr id="122" name="Google Shape;122;p18"/>
          <p:cNvSpPr txBox="1"/>
          <p:nvPr/>
        </p:nvSpPr>
        <p:spPr>
          <a:xfrm>
            <a:off x="100" y="923925"/>
            <a:ext cx="121920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Arial"/>
              <a:buNone/>
            </a:pPr>
            <a:r>
              <a:rPr b="1" i="0" lang="en-US" sz="3733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Implementation School Year 2019-20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927775" y="3002425"/>
            <a:ext cx="8174400" cy="30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40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✔"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English Language Arts and Reading  K-8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40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✔"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Spanish Language Arts and Reading K-6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40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✔"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Handwriting K-5  (English and Spanish)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40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✔"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Spelling  K-6 (English and Spanish)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40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✔"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Personal Financial Literacy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501500" y="1928075"/>
            <a:ext cx="11106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Newly Adopted Instructional Material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7716" y="2741374"/>
            <a:ext cx="2410084" cy="346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6"/>
          <p:cNvSpPr txBox="1"/>
          <p:nvPr>
            <p:ph type="title"/>
          </p:nvPr>
        </p:nvSpPr>
        <p:spPr>
          <a:xfrm>
            <a:off x="651200" y="152400"/>
            <a:ext cx="10931400" cy="127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959"/>
              <a:buFont typeface="Calibri"/>
              <a:buNone/>
            </a:pPr>
            <a:r>
              <a:rPr b="1" lang="en-US">
                <a:solidFill>
                  <a:srgbClr val="0070C0"/>
                </a:solidFill>
              </a:rPr>
              <a:t>Collection of Out of Adoption Material</a:t>
            </a:r>
            <a:br>
              <a:rPr lang="en-US" sz="3959"/>
            </a:br>
            <a:r>
              <a:rPr lang="en-US" sz="2639"/>
              <a:t> </a:t>
            </a:r>
            <a:r>
              <a:rPr lang="en-US" sz="3240"/>
              <a:t>Elementary and Middle Schools – Proclamation 2019</a:t>
            </a:r>
            <a:endParaRPr/>
          </a:p>
        </p:txBody>
      </p:sp>
      <p:sp>
        <p:nvSpPr>
          <p:cNvPr id="308" name="Google Shape;308;p36"/>
          <p:cNvSpPr txBox="1"/>
          <p:nvPr/>
        </p:nvSpPr>
        <p:spPr>
          <a:xfrm>
            <a:off x="6666025" y="1880900"/>
            <a:ext cx="4916400" cy="3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Warehouse</a:t>
            </a:r>
            <a:endParaRPr b="1" i="0" sz="4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Collection Dates</a:t>
            </a:r>
            <a:r>
              <a:rPr b="1" i="0" lang="en-US" sz="3733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n-US" sz="38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June 3 – 28, 2019</a:t>
            </a:r>
            <a:endParaRPr b="1" i="0" sz="3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n-US" sz="38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July 8 – 31, 2019</a:t>
            </a:r>
            <a:endParaRPr b="1" i="0" sz="3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525" y="1499277"/>
            <a:ext cx="6350000" cy="5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7"/>
          <p:cNvSpPr txBox="1"/>
          <p:nvPr>
            <p:ph type="ctrTitle"/>
          </p:nvPr>
        </p:nvSpPr>
        <p:spPr>
          <a:xfrm>
            <a:off x="711201" y="1349377"/>
            <a:ext cx="107697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33"/>
              <a:buNone/>
            </a:pPr>
            <a:r>
              <a:t/>
            </a:r>
            <a:endParaRPr/>
          </a:p>
        </p:txBody>
      </p:sp>
      <p:sp>
        <p:nvSpPr>
          <p:cNvPr id="316" name="Google Shape;316;p37"/>
          <p:cNvSpPr txBox="1"/>
          <p:nvPr/>
        </p:nvSpPr>
        <p:spPr>
          <a:xfrm>
            <a:off x="814925" y="965375"/>
            <a:ext cx="10982400" cy="59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en-US" sz="3400" u="none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Mid Term Audit</a:t>
            </a:r>
            <a:r>
              <a:rPr b="1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b="1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1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 Self Audit</a:t>
            </a:r>
            <a:r>
              <a:rPr b="0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1" sz="3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44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Char char="-"/>
            </a:pPr>
            <a:r>
              <a:rPr b="0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Touch base with all teachers</a:t>
            </a:r>
            <a:endParaRPr b="0" i="0" sz="3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44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Char char="-"/>
            </a:pPr>
            <a:r>
              <a:rPr b="0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 one semester course books</a:t>
            </a:r>
            <a:endParaRPr b="0" i="0" sz="3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44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Char char="-"/>
            </a:pPr>
            <a:r>
              <a:rPr b="0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Quick inventory of book room</a:t>
            </a:r>
            <a:endParaRPr b="0" i="0" sz="3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1" lang="en-US" sz="3400" u="none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Consumable Audit</a:t>
            </a:r>
            <a:r>
              <a:rPr b="1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b="0" i="1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</a:t>
            </a:r>
            <a:endParaRPr b="0" i="0" sz="3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	Reminder/completion deadline sent in advance</a:t>
            </a:r>
            <a:endParaRPr b="0" i="0" sz="3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	Done in TipWeb </a:t>
            </a:r>
            <a:endParaRPr b="0" i="0" sz="3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	Once completed, the original number sent to campus is  </a:t>
            </a:r>
            <a:endParaRPr b="0" i="0" sz="3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zeroed by Cathy so that new requisitions can be entered </a:t>
            </a:r>
            <a:endParaRPr b="0" i="0" sz="3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7"/>
          <p:cNvSpPr txBox="1"/>
          <p:nvPr>
            <p:ph type="ctrTitle"/>
          </p:nvPr>
        </p:nvSpPr>
        <p:spPr>
          <a:xfrm>
            <a:off x="463875" y="235000"/>
            <a:ext cx="11333400" cy="630000"/>
          </a:xfrm>
          <a:prstGeom prst="rect">
            <a:avLst/>
          </a:prstGeom>
          <a:solidFill>
            <a:srgbClr val="53B2F9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 Processes &amp; Best Practices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8"/>
          <p:cNvSpPr txBox="1"/>
          <p:nvPr>
            <p:ph type="ctrTitle"/>
          </p:nvPr>
        </p:nvSpPr>
        <p:spPr>
          <a:xfrm>
            <a:off x="711201" y="1349377"/>
            <a:ext cx="107697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33"/>
              <a:buNone/>
            </a:pPr>
            <a:r>
              <a:t/>
            </a:r>
            <a:endParaRPr/>
          </a:p>
        </p:txBody>
      </p:sp>
      <p:sp>
        <p:nvSpPr>
          <p:cNvPr id="324" name="Google Shape;324;p38"/>
          <p:cNvSpPr txBox="1"/>
          <p:nvPr>
            <p:ph type="ctrTitle"/>
          </p:nvPr>
        </p:nvSpPr>
        <p:spPr>
          <a:xfrm>
            <a:off x="401200" y="158800"/>
            <a:ext cx="11396100" cy="555900"/>
          </a:xfrm>
          <a:prstGeom prst="rect">
            <a:avLst/>
          </a:prstGeom>
          <a:solidFill>
            <a:srgbClr val="53B2F9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 Processes &amp; Best Practices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38"/>
          <p:cNvSpPr txBox="1"/>
          <p:nvPr/>
        </p:nvSpPr>
        <p:spPr>
          <a:xfrm>
            <a:off x="601800" y="680375"/>
            <a:ext cx="10879200" cy="59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0"/>
              <a:buFont typeface="Arial"/>
              <a:buNone/>
            </a:pPr>
            <a:r>
              <a:rPr b="1" i="1" lang="en-US" sz="3350" u="none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Prep for Physical Audit</a:t>
            </a:r>
            <a:r>
              <a:rPr b="1" i="0" lang="en-US" sz="3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(before end of year audits)</a:t>
            </a:r>
            <a:endParaRPr b="0" i="0" sz="33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0"/>
              <a:buFont typeface="Arial"/>
              <a:buNone/>
            </a:pPr>
            <a:r>
              <a:rPr b="0" i="0" lang="en-US" sz="3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	Have a </a:t>
            </a:r>
            <a:r>
              <a:rPr b="0" i="0" lang="en-US" sz="3350" u="none" cap="none" strike="noStrik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b="0" i="0" lang="en-US" sz="3350" u="sng" cap="none" strike="noStrik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plan of action</a:t>
            </a:r>
            <a:r>
              <a:rPr b="0" i="0" lang="en-US" sz="3350" u="none" cap="none" strike="noStrik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b="0" i="0" lang="en-US" sz="3350" u="none" cap="none" strike="noStrike">
                <a:solidFill>
                  <a:srgbClr val="4C113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collecting of materials</a:t>
            </a:r>
            <a:endParaRPr b="0" i="0" sz="33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0"/>
              <a:buFont typeface="Arial"/>
              <a:buNone/>
            </a:pPr>
            <a:r>
              <a:rPr b="1" i="1" lang="en-US" sz="3350" u="none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Self Audit</a:t>
            </a:r>
            <a:endParaRPr b="1" i="1" sz="3350" u="none" cap="none" strike="noStrik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0"/>
              <a:buFont typeface="Arial"/>
              <a:buNone/>
            </a:pPr>
            <a:r>
              <a:rPr b="0" i="0" lang="en-US" sz="3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	Due by the last day of school (Electronic submission via  </a:t>
            </a:r>
            <a:endParaRPr b="0" i="0" sz="33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0"/>
              <a:buFont typeface="Arial"/>
              <a:buNone/>
            </a:pPr>
            <a:r>
              <a:rPr b="0" i="0" lang="en-US" sz="3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TipWeb) </a:t>
            </a:r>
            <a:endParaRPr b="0" i="0" sz="33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0"/>
              <a:buFont typeface="Arial"/>
              <a:buNone/>
            </a:pPr>
            <a:r>
              <a:rPr b="0" i="0" lang="en-US" sz="3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	Audit Team physically counts and verifies what the campus </a:t>
            </a:r>
            <a:endParaRPr b="0" i="0" sz="33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0"/>
              <a:buFont typeface="Arial"/>
              <a:buNone/>
            </a:pPr>
            <a:r>
              <a:rPr b="0" i="0" lang="en-US" sz="3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has entered for their self audit of instructional material  </a:t>
            </a:r>
            <a:endParaRPr b="0" i="0" sz="33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0"/>
              <a:buFont typeface="Arial"/>
              <a:buNone/>
            </a:pPr>
            <a:r>
              <a:rPr b="1" i="1" lang="en-US" sz="3350" u="none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Physical Audit </a:t>
            </a:r>
            <a:endParaRPr b="1" i="1" sz="3350" u="none" cap="none" strike="noStrik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0"/>
              <a:buFont typeface="Arial"/>
              <a:buNone/>
            </a:pPr>
            <a:r>
              <a:rPr b="0" i="0" lang="en-US" sz="3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	Each campus receives one yearly</a:t>
            </a:r>
            <a:endParaRPr b="0" i="0" sz="33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0"/>
              <a:buFont typeface="Arial"/>
              <a:buNone/>
            </a:pPr>
            <a:r>
              <a:rPr b="0" i="0" lang="en-US" sz="3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	Audit invoices paid same fiscal year</a:t>
            </a:r>
            <a:endParaRPr b="0" i="0" sz="33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9"/>
          <p:cNvSpPr txBox="1"/>
          <p:nvPr>
            <p:ph type="title"/>
          </p:nvPr>
        </p:nvSpPr>
        <p:spPr>
          <a:xfrm>
            <a:off x="1215614" y="281900"/>
            <a:ext cx="9703398" cy="639600"/>
          </a:xfrm>
          <a:prstGeom prst="rect">
            <a:avLst/>
          </a:prstGeom>
          <a:solidFill>
            <a:srgbClr val="53B2F9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Distribution Report </a:t>
            </a:r>
            <a:r>
              <a:rPr lang="en-US" sz="42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368" y="1298448"/>
            <a:ext cx="11909327" cy="3299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0"/>
          <p:cNvSpPr txBox="1"/>
          <p:nvPr>
            <p:ph type="title"/>
          </p:nvPr>
        </p:nvSpPr>
        <p:spPr>
          <a:xfrm>
            <a:off x="539496" y="192024"/>
            <a:ext cx="4006760" cy="1088136"/>
          </a:xfrm>
          <a:prstGeom prst="rect">
            <a:avLst/>
          </a:prstGeom>
          <a:solidFill>
            <a:srgbClr val="53B2F9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Parent/Student</a:t>
            </a:r>
            <a:r>
              <a:rPr lang="en-US" sz="42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Email - 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24145" y="192024"/>
            <a:ext cx="6055740" cy="6585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5012" y="2286000"/>
            <a:ext cx="1848993" cy="3697986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0"/>
          <p:cNvSpPr/>
          <p:nvPr/>
        </p:nvSpPr>
        <p:spPr>
          <a:xfrm>
            <a:off x="2807209" y="5844814"/>
            <a:ext cx="215052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https://drive.google.com/drive/u/0/my-drive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1"/>
          <p:cNvSpPr txBox="1"/>
          <p:nvPr>
            <p:ph type="ctrTitle"/>
          </p:nvPr>
        </p:nvSpPr>
        <p:spPr>
          <a:xfrm>
            <a:off x="406400" y="177800"/>
            <a:ext cx="11303700" cy="574500"/>
          </a:xfrm>
          <a:prstGeom prst="rect">
            <a:avLst/>
          </a:prstGeom>
          <a:solidFill>
            <a:srgbClr val="53B2F9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</a:pP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Audit Schedule</a:t>
            </a:r>
            <a:endParaRPr sz="4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41"/>
          <p:cNvSpPr txBox="1"/>
          <p:nvPr/>
        </p:nvSpPr>
        <p:spPr>
          <a:xfrm>
            <a:off x="3759200" y="1498600"/>
            <a:ext cx="8026400" cy="4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67"/>
              <a:buFont typeface="Arial"/>
              <a:buNone/>
            </a:pPr>
            <a:r>
              <a:t/>
            </a:r>
            <a:endParaRPr b="1" i="0" sz="4267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6" name="Google Shape;34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400" y="772900"/>
            <a:ext cx="8952600" cy="599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59000" y="1842725"/>
            <a:ext cx="3150859" cy="393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53500" y="965200"/>
            <a:ext cx="6917250" cy="568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2"/>
          <p:cNvSpPr txBox="1"/>
          <p:nvPr/>
        </p:nvSpPr>
        <p:spPr>
          <a:xfrm>
            <a:off x="5283200" y="2514601"/>
            <a:ext cx="1016000" cy="101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354" name="Google Shape;354;p42"/>
          <p:cNvSpPr txBox="1"/>
          <p:nvPr/>
        </p:nvSpPr>
        <p:spPr>
          <a:xfrm>
            <a:off x="1990600" y="4445000"/>
            <a:ext cx="794000" cy="14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42"/>
          <p:cNvSpPr txBox="1"/>
          <p:nvPr/>
        </p:nvSpPr>
        <p:spPr>
          <a:xfrm>
            <a:off x="635000" y="1449296"/>
            <a:ext cx="66039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b="1" i="1" lang="en-US" sz="4000" u="none" cap="none" strike="noStrik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Clean Out Book Room</a:t>
            </a:r>
            <a:endParaRPr b="1" i="1" sz="4000" u="none" cap="none" strike="noStrike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Font typeface="Arial"/>
              <a:buNone/>
            </a:pPr>
            <a:r>
              <a:t/>
            </a:r>
            <a:endParaRPr b="1" i="1" sz="1200" u="none" cap="none" strike="noStrike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Arial"/>
              <a:buNone/>
            </a:pPr>
            <a:r>
              <a:rPr b="0" i="0" lang="en-US" sz="37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Clean off Book Shelves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0990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</a:pPr>
            <a:r>
              <a:rPr b="0" i="0" lang="en-US" sz="37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Samples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0990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</a:pPr>
            <a:r>
              <a:rPr b="0" i="0" lang="en-US" sz="37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 of adoption materials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0990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</a:pPr>
            <a:r>
              <a:rPr b="0" i="0" lang="en-US" sz="37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Storage files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0990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</a:pPr>
            <a:r>
              <a:rPr b="0" i="0" lang="en-US" sz="37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Clutter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42"/>
          <p:cNvSpPr txBox="1"/>
          <p:nvPr>
            <p:ph idx="4294967295" type="ctrTitle"/>
          </p:nvPr>
        </p:nvSpPr>
        <p:spPr>
          <a:xfrm>
            <a:off x="463875" y="235000"/>
            <a:ext cx="11333400" cy="655200"/>
          </a:xfrm>
          <a:prstGeom prst="rect">
            <a:avLst/>
          </a:prstGeom>
          <a:solidFill>
            <a:srgbClr val="53B2F9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Font typeface="Calibri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Book Room Audit Preparation</a:t>
            </a:r>
            <a:endParaRPr b="1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/>
          <p:nvPr/>
        </p:nvSpPr>
        <p:spPr>
          <a:xfrm>
            <a:off x="2532550" y="1346200"/>
            <a:ext cx="8814000" cy="47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268785" lvl="0" marL="38098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✓"/>
            </a:pPr>
            <a:r>
              <a:rPr b="0" i="0" lang="en-US" sz="3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 all material into </a:t>
            </a:r>
            <a:endParaRPr b="0" i="0" sz="3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Arial"/>
              <a:buNone/>
            </a:pPr>
            <a:r>
              <a:rPr b="0" i="0" lang="en-US" sz="3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Central Location</a:t>
            </a:r>
            <a:endParaRPr b="0" i="0" sz="3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8785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✓"/>
            </a:pPr>
            <a:r>
              <a:rPr b="0" i="0" lang="en-US" sz="3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Arrange by SLC (grade-subject)</a:t>
            </a:r>
            <a:endParaRPr b="0" i="0" sz="37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8785" lvl="0" marL="38098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✓"/>
            </a:pPr>
            <a:r>
              <a:rPr b="0" i="0" lang="en-US" sz="3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Books 5x5 </a:t>
            </a:r>
            <a:endParaRPr b="0" i="0" sz="3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Arial"/>
              <a:buNone/>
            </a:pPr>
            <a:r>
              <a:rPr b="0" i="0" lang="en-US" sz="3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10x10</a:t>
            </a:r>
            <a:endParaRPr b="0" i="0" sz="37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8785" lvl="0" marL="38098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✓"/>
            </a:pPr>
            <a:r>
              <a:rPr b="0" i="0" lang="en-US" sz="3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Alternate the </a:t>
            </a:r>
            <a:endParaRPr b="0" i="0" sz="3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Arial"/>
              <a:buNone/>
            </a:pPr>
            <a:r>
              <a:rPr b="0" i="0" lang="en-US" sz="3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Binding/Titles</a:t>
            </a:r>
            <a:endParaRPr b="0" i="0" sz="37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25" y="1858875"/>
            <a:ext cx="2205425" cy="386917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3"/>
          <p:cNvSpPr txBox="1"/>
          <p:nvPr>
            <p:ph type="ctrTitle"/>
          </p:nvPr>
        </p:nvSpPr>
        <p:spPr>
          <a:xfrm>
            <a:off x="463875" y="235000"/>
            <a:ext cx="11333400" cy="605100"/>
          </a:xfrm>
          <a:prstGeom prst="rect">
            <a:avLst/>
          </a:prstGeom>
          <a:solidFill>
            <a:srgbClr val="53B2F9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</a:pP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Book Room Audit Preparation</a:t>
            </a:r>
            <a:endParaRPr sz="4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iencias.jpg" id="364" name="Google Shape;36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21075" y="3729525"/>
            <a:ext cx="1927175" cy="2052200"/>
          </a:xfrm>
          <a:prstGeom prst="rect">
            <a:avLst/>
          </a:prstGeom>
          <a:noFill/>
          <a:ln cap="flat" cmpd="sng" w="19050">
            <a:solidFill>
              <a:srgbClr val="055B9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5" name="Google Shape;365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66821" y="1346200"/>
            <a:ext cx="2045079" cy="223092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4"/>
          <p:cNvPicPr preferRelativeResize="0"/>
          <p:nvPr/>
        </p:nvPicPr>
        <p:blipFill rotWithShape="1">
          <a:blip r:embed="rId3">
            <a:alphaModFix/>
          </a:blip>
          <a:srcRect b="0" l="17985" r="16471" t="0"/>
          <a:stretch/>
        </p:blipFill>
        <p:spPr>
          <a:xfrm>
            <a:off x="441700" y="1619000"/>
            <a:ext cx="3731325" cy="457452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4"/>
          <p:cNvSpPr txBox="1"/>
          <p:nvPr/>
        </p:nvSpPr>
        <p:spPr>
          <a:xfrm>
            <a:off x="4325425" y="1341500"/>
            <a:ext cx="7407600" cy="49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302694" lvl="0" marL="38098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✓"/>
            </a:pPr>
            <a:r>
              <a:rPr b="0" i="0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Same number of books per bin</a:t>
            </a:r>
            <a:endParaRPr b="0" i="0" sz="3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2694" lvl="0" marL="38098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✓"/>
            </a:pPr>
            <a:r>
              <a:rPr b="0" i="0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160 books = 4 bins/shelves with 40 books each</a:t>
            </a:r>
            <a:endParaRPr b="0" i="0" sz="3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2694" lvl="0" marL="38098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✓"/>
            </a:pPr>
            <a:r>
              <a:rPr b="0" i="0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Label Bins with </a:t>
            </a:r>
            <a:endParaRPr b="0" i="0" sz="3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merged “Post It” </a:t>
            </a:r>
            <a:endParaRPr b="0" i="0" sz="3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labels</a:t>
            </a:r>
            <a:endParaRPr b="0" i="0" sz="3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44"/>
          <p:cNvSpPr txBox="1"/>
          <p:nvPr>
            <p:ph type="ctrTitle"/>
          </p:nvPr>
        </p:nvSpPr>
        <p:spPr>
          <a:xfrm>
            <a:off x="463875" y="235000"/>
            <a:ext cx="11333400" cy="592500"/>
          </a:xfrm>
          <a:prstGeom prst="rect">
            <a:avLst/>
          </a:prstGeom>
          <a:solidFill>
            <a:srgbClr val="53B2F9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</a:pP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Book Room Audit Preparation</a:t>
            </a:r>
            <a:endParaRPr sz="4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3" name="Google Shape;373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12300" y="3656875"/>
            <a:ext cx="3420650" cy="262322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5693" y="1852225"/>
            <a:ext cx="3488657" cy="35589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379" name="Google Shape;379;p45"/>
          <p:cNvSpPr txBox="1"/>
          <p:nvPr>
            <p:ph type="ctrTitle"/>
          </p:nvPr>
        </p:nvSpPr>
        <p:spPr>
          <a:xfrm>
            <a:off x="463875" y="235000"/>
            <a:ext cx="11158500" cy="567300"/>
          </a:xfrm>
          <a:prstGeom prst="rect">
            <a:avLst/>
          </a:prstGeom>
          <a:solidFill>
            <a:srgbClr val="53B2F9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Book Room Audit Preparation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45"/>
          <p:cNvSpPr txBox="1"/>
          <p:nvPr/>
        </p:nvSpPr>
        <p:spPr>
          <a:xfrm>
            <a:off x="1018450" y="2091550"/>
            <a:ext cx="5591700" cy="28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2694" lvl="0" marL="38098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✓"/>
            </a:pPr>
            <a:r>
              <a:rPr b="0" i="0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 all Teacher Material </a:t>
            </a:r>
            <a:endParaRPr b="0" i="0" sz="3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2694" lvl="0" marL="38098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✓"/>
            </a:pPr>
            <a:r>
              <a:rPr b="0" i="0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sure all components are together</a:t>
            </a:r>
            <a:endParaRPr b="0" i="0" sz="3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2694" lvl="0" marL="38098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✓"/>
            </a:pPr>
            <a:r>
              <a:rPr b="0" i="0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 any missing pieces</a:t>
            </a:r>
            <a:endParaRPr b="0" i="0" sz="3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19"/>
          <p:cNvCxnSpPr/>
          <p:nvPr/>
        </p:nvCxnSpPr>
        <p:spPr>
          <a:xfrm rot="10800000">
            <a:off x="101602" y="2847231"/>
            <a:ext cx="12172709" cy="0"/>
          </a:xfrm>
          <a:prstGeom prst="straightConnector1">
            <a:avLst/>
          </a:prstGeom>
          <a:noFill/>
          <a:ln cap="flat" cmpd="sng" w="9525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" name="Google Shape;131;p19"/>
          <p:cNvCxnSpPr/>
          <p:nvPr/>
        </p:nvCxnSpPr>
        <p:spPr>
          <a:xfrm rot="10800000">
            <a:off x="101602" y="4759123"/>
            <a:ext cx="12172709" cy="0"/>
          </a:xfrm>
          <a:prstGeom prst="straightConnector1">
            <a:avLst/>
          </a:prstGeom>
          <a:noFill/>
          <a:ln cap="flat" cmpd="sng" w="9525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2" name="Google Shape;132;p19"/>
          <p:cNvSpPr txBox="1"/>
          <p:nvPr>
            <p:ph idx="1" type="body"/>
          </p:nvPr>
        </p:nvSpPr>
        <p:spPr>
          <a:xfrm>
            <a:off x="7213600" y="1143000"/>
            <a:ext cx="44704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182875" wrap="square" tIns="0">
            <a:noAutofit/>
          </a:bodyPr>
          <a:lstStyle/>
          <a:p>
            <a:pPr indent="-228600" lvl="0" marL="228600" rtl="0" algn="ctr">
              <a:lnSpc>
                <a:spcPct val="111125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2400"/>
              <a:buChar char="•"/>
            </a:pPr>
            <a:r>
              <a:rPr lang="en-US"/>
              <a:t> 6</a:t>
            </a:r>
            <a:r>
              <a:rPr baseline="30000" lang="en-US"/>
              <a:t>th</a:t>
            </a:r>
            <a:r>
              <a:rPr lang="en-US"/>
              <a:t> 7</a:t>
            </a:r>
            <a:r>
              <a:rPr baseline="30000" lang="en-US"/>
              <a:t>th</a:t>
            </a:r>
            <a:r>
              <a:rPr lang="en-US"/>
              <a:t> and 8th Grade </a:t>
            </a:r>
            <a:endParaRPr/>
          </a:p>
          <a:p>
            <a:pPr indent="-228600" lvl="0" marL="228600" rtl="0" algn="ctr">
              <a:lnSpc>
                <a:spcPct val="111125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400"/>
              <a:buChar char="•"/>
            </a:pPr>
            <a:r>
              <a:rPr b="1" lang="en-US">
                <a:solidFill>
                  <a:srgbClr val="2E75B5"/>
                </a:solidFill>
              </a:rPr>
              <a:t>Into Literature</a:t>
            </a:r>
            <a:endParaRPr b="1">
              <a:solidFill>
                <a:srgbClr val="2E75B5"/>
              </a:solidFill>
            </a:endParaRPr>
          </a:p>
        </p:txBody>
      </p:sp>
      <p:sp>
        <p:nvSpPr>
          <p:cNvPr id="133" name="Google Shape;133;p19"/>
          <p:cNvSpPr txBox="1"/>
          <p:nvPr>
            <p:ph idx="2" type="body"/>
          </p:nvPr>
        </p:nvSpPr>
        <p:spPr>
          <a:xfrm>
            <a:off x="7112000" y="3048000"/>
            <a:ext cx="49784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182875" wrap="square" tIns="0">
            <a:noAutofit/>
          </a:bodyPr>
          <a:lstStyle/>
          <a:p>
            <a:pPr indent="-228600" lvl="0" marL="228600" rtl="0" algn="ctr">
              <a:lnSpc>
                <a:spcPct val="111125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2400"/>
              <a:buChar char="•"/>
            </a:pPr>
            <a:r>
              <a:rPr lang="en-US"/>
              <a:t>6</a:t>
            </a:r>
            <a:r>
              <a:rPr baseline="30000" lang="en-US"/>
              <a:t>th</a:t>
            </a:r>
            <a:r>
              <a:rPr lang="en-US"/>
              <a:t>, 7</a:t>
            </a:r>
            <a:r>
              <a:rPr baseline="30000" lang="en-US"/>
              <a:t>th</a:t>
            </a:r>
            <a:r>
              <a:rPr lang="en-US"/>
              <a:t> and 8</a:t>
            </a:r>
            <a:r>
              <a:rPr baseline="30000" lang="en-US"/>
              <a:t>th</a:t>
            </a:r>
            <a:r>
              <a:rPr lang="en-US"/>
              <a:t> Grade</a:t>
            </a:r>
            <a:endParaRPr/>
          </a:p>
          <a:p>
            <a:pPr indent="-228600" lvl="0" marL="228600" rtl="0" algn="ctr">
              <a:lnSpc>
                <a:spcPct val="111125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400"/>
              <a:buChar char="•"/>
            </a:pPr>
            <a:r>
              <a:rPr b="1" lang="en-US">
                <a:solidFill>
                  <a:srgbClr val="2E75B5"/>
                </a:solidFill>
              </a:rPr>
              <a:t>Calkins Units of Study - Writing</a:t>
            </a:r>
            <a:endParaRPr/>
          </a:p>
        </p:txBody>
      </p:sp>
      <p:sp>
        <p:nvSpPr>
          <p:cNvPr id="134" name="Google Shape;134;p19"/>
          <p:cNvSpPr txBox="1"/>
          <p:nvPr>
            <p:ph idx="3" type="body"/>
          </p:nvPr>
        </p:nvSpPr>
        <p:spPr>
          <a:xfrm>
            <a:off x="7112000" y="4800600"/>
            <a:ext cx="49784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182875" wrap="square" tIns="0">
            <a:noAutofit/>
          </a:bodyPr>
          <a:lstStyle/>
          <a:p>
            <a:pPr indent="0" lvl="0" marL="0" rtl="0" algn="ctr">
              <a:lnSpc>
                <a:spcPct val="111125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2400"/>
              <a:buNone/>
            </a:pPr>
            <a:r>
              <a:rPr b="1" lang="en-US"/>
              <a:t> </a:t>
            </a:r>
            <a:r>
              <a:rPr lang="en-US"/>
              <a:t>6</a:t>
            </a:r>
            <a:r>
              <a:rPr baseline="30000" lang="en-US"/>
              <a:t>th</a:t>
            </a:r>
            <a:r>
              <a:rPr lang="en-US"/>
              <a:t>, 7</a:t>
            </a:r>
            <a:r>
              <a:rPr baseline="30000" lang="en-US"/>
              <a:t>th</a:t>
            </a:r>
            <a:r>
              <a:rPr lang="en-US"/>
              <a:t> and 8</a:t>
            </a:r>
            <a:r>
              <a:rPr baseline="30000" lang="en-US"/>
              <a:t>th</a:t>
            </a:r>
            <a:r>
              <a:rPr lang="en-US"/>
              <a:t> Grade</a:t>
            </a:r>
            <a:endParaRPr/>
          </a:p>
          <a:p>
            <a:pPr indent="0" lvl="0" marL="0" rtl="0" algn="ctr">
              <a:lnSpc>
                <a:spcPct val="111125"/>
              </a:lnSpc>
              <a:spcBef>
                <a:spcPts val="480"/>
              </a:spcBef>
              <a:spcAft>
                <a:spcPts val="0"/>
              </a:spcAft>
              <a:buClr>
                <a:srgbClr val="2E75B5"/>
              </a:buClr>
              <a:buSzPts val="2400"/>
              <a:buNone/>
            </a:pPr>
            <a:r>
              <a:rPr b="1" lang="en-US">
                <a:solidFill>
                  <a:srgbClr val="2E75B5"/>
                </a:solidFill>
              </a:rPr>
              <a:t>Literacy Intervention</a:t>
            </a:r>
            <a:endParaRPr b="1">
              <a:solidFill>
                <a:srgbClr val="2E75B5"/>
              </a:solidFill>
            </a:endParaRPr>
          </a:p>
          <a:p>
            <a:pPr indent="0" lvl="0" marL="0" rtl="0" algn="ctr">
              <a:lnSpc>
                <a:spcPct val="111125"/>
              </a:lnSpc>
              <a:spcBef>
                <a:spcPts val="480"/>
              </a:spcBef>
              <a:spcAft>
                <a:spcPts val="0"/>
              </a:spcAft>
              <a:buClr>
                <a:srgbClr val="7F6000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35" name="Google Shape;135;p19"/>
          <p:cNvSpPr txBox="1"/>
          <p:nvPr>
            <p:ph type="title"/>
          </p:nvPr>
        </p:nvSpPr>
        <p:spPr>
          <a:xfrm>
            <a:off x="101600" y="-106363"/>
            <a:ext cx="9652000" cy="944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Middle School NEW</a:t>
            </a:r>
            <a:r>
              <a:rPr b="1" lang="en-US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 2019 Titles</a:t>
            </a:r>
            <a:endParaRPr b="1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0688" y="1029072"/>
            <a:ext cx="1251684" cy="1648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0603" y="1029072"/>
            <a:ext cx="1311924" cy="1648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70758" y="1029072"/>
            <a:ext cx="1273702" cy="167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2530" y="3145952"/>
            <a:ext cx="1495425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78885" y="3135148"/>
            <a:ext cx="1504950" cy="132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70758" y="3155115"/>
            <a:ext cx="1376117" cy="13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23975" y="4924425"/>
            <a:ext cx="1200150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978885" y="4993668"/>
            <a:ext cx="1624013" cy="1283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398235" y="4961942"/>
            <a:ext cx="1640009" cy="134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6"/>
          <p:cNvSpPr txBox="1"/>
          <p:nvPr>
            <p:ph idx="2" type="body"/>
          </p:nvPr>
        </p:nvSpPr>
        <p:spPr>
          <a:xfrm>
            <a:off x="7620000" y="1447800"/>
            <a:ext cx="4368800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3"/>
              <a:buNone/>
            </a:pPr>
            <a:r>
              <a:t/>
            </a:r>
            <a:endParaRPr/>
          </a:p>
        </p:txBody>
      </p:sp>
      <p:sp>
        <p:nvSpPr>
          <p:cNvPr id="386" name="Google Shape;386;p46"/>
          <p:cNvSpPr txBox="1"/>
          <p:nvPr>
            <p:ph type="title"/>
          </p:nvPr>
        </p:nvSpPr>
        <p:spPr>
          <a:xfrm>
            <a:off x="508000" y="203200"/>
            <a:ext cx="11221200" cy="549000"/>
          </a:xfrm>
          <a:prstGeom prst="rect">
            <a:avLst/>
          </a:prstGeom>
          <a:solidFill>
            <a:srgbClr val="53B2F9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Self Audit in TIPWeb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" name="Google Shape;38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55500" y="814925"/>
            <a:ext cx="5982925" cy="585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6"/>
          <p:cNvPicPr preferRelativeResize="0"/>
          <p:nvPr/>
        </p:nvPicPr>
        <p:blipFill rotWithShape="1">
          <a:blip r:embed="rId4">
            <a:alphaModFix/>
          </a:blip>
          <a:srcRect b="2428" l="4377" r="3826" t="-2430"/>
          <a:stretch/>
        </p:blipFill>
        <p:spPr>
          <a:xfrm>
            <a:off x="431800" y="2181525"/>
            <a:ext cx="6037550" cy="431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6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1800" y="311075"/>
            <a:ext cx="2226000" cy="222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47"/>
          <p:cNvPicPr preferRelativeResize="0"/>
          <p:nvPr/>
        </p:nvPicPr>
        <p:blipFill rotWithShape="1">
          <a:blip r:embed="rId3">
            <a:alphaModFix/>
          </a:blip>
          <a:srcRect b="44398" l="0" r="3567" t="0"/>
          <a:stretch/>
        </p:blipFill>
        <p:spPr>
          <a:xfrm>
            <a:off x="405625" y="981375"/>
            <a:ext cx="5570375" cy="471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7"/>
          <p:cNvPicPr preferRelativeResize="0"/>
          <p:nvPr/>
        </p:nvPicPr>
        <p:blipFill rotWithShape="1">
          <a:blip r:embed="rId4">
            <a:alphaModFix/>
          </a:blip>
          <a:srcRect b="52534" l="0" r="0" t="0"/>
          <a:stretch/>
        </p:blipFill>
        <p:spPr>
          <a:xfrm>
            <a:off x="7529275" y="4440801"/>
            <a:ext cx="2220238" cy="135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7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18100" y="4392300"/>
            <a:ext cx="27873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7"/>
          <p:cNvSpPr txBox="1"/>
          <p:nvPr>
            <p:ph type="title"/>
          </p:nvPr>
        </p:nvSpPr>
        <p:spPr>
          <a:xfrm>
            <a:off x="508000" y="203200"/>
            <a:ext cx="11221200" cy="557400"/>
          </a:xfrm>
          <a:prstGeom prst="rect">
            <a:avLst/>
          </a:prstGeom>
          <a:solidFill>
            <a:srgbClr val="53B2F9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Self Audit in TIPWeb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8" name="Google Shape;398;p47"/>
          <p:cNvPicPr preferRelativeResize="0"/>
          <p:nvPr/>
        </p:nvPicPr>
        <p:blipFill rotWithShape="1">
          <a:blip r:embed="rId3">
            <a:alphaModFix/>
          </a:blip>
          <a:srcRect b="0" l="0" r="0" t="59808"/>
          <a:stretch/>
        </p:blipFill>
        <p:spPr>
          <a:xfrm>
            <a:off x="6180350" y="975325"/>
            <a:ext cx="5570375" cy="325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7"/>
          <p:cNvPicPr preferRelativeResize="0"/>
          <p:nvPr/>
        </p:nvPicPr>
        <p:blipFill rotWithShape="1">
          <a:blip r:embed="rId4">
            <a:alphaModFix/>
          </a:blip>
          <a:srcRect b="0" l="0" r="0" t="52534"/>
          <a:stretch/>
        </p:blipFill>
        <p:spPr>
          <a:xfrm>
            <a:off x="9599625" y="5124651"/>
            <a:ext cx="2129575" cy="1301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0" name="Google Shape;400;p47"/>
          <p:cNvCxnSpPr/>
          <p:nvPr/>
        </p:nvCxnSpPr>
        <p:spPr>
          <a:xfrm flipH="1" rot="10800000">
            <a:off x="6707550" y="4250325"/>
            <a:ext cx="4739100" cy="3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398" y="3173507"/>
            <a:ext cx="2796988" cy="3247844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8"/>
          <p:cNvSpPr/>
          <p:nvPr/>
        </p:nvSpPr>
        <p:spPr>
          <a:xfrm>
            <a:off x="3810000" y="1324425"/>
            <a:ext cx="6370500" cy="49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</a:t>
            </a:r>
            <a:r>
              <a:rPr b="1" i="0" lang="en-US" sz="37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</a:t>
            </a:r>
            <a:r>
              <a:rPr b="0" i="0" lang="en-US" sz="37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37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b="1" i="0" lang="en-US" sz="3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i="0" sz="3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books outside of classrooms</a:t>
            </a:r>
            <a:endParaRPr b="0" i="0" sz="3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Teacher Edition </a:t>
            </a:r>
            <a:endParaRPr b="0" i="0" sz="3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stacked with Student </a:t>
            </a:r>
            <a:endParaRPr b="0" i="0" sz="3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Books</a:t>
            </a:r>
            <a:endParaRPr b="0" i="0" sz="3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“Scavenger Hunt” allowed</a:t>
            </a:r>
            <a:endParaRPr b="0" i="0" sz="3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Google Shape;407;p48"/>
          <p:cNvPicPr preferRelativeResize="0"/>
          <p:nvPr/>
        </p:nvPicPr>
        <p:blipFill rotWithShape="1">
          <a:blip r:embed="rId4">
            <a:alphaModFix/>
          </a:blip>
          <a:srcRect b="16098" l="0" r="0" t="9295"/>
          <a:stretch/>
        </p:blipFill>
        <p:spPr>
          <a:xfrm>
            <a:off x="9061350" y="1324425"/>
            <a:ext cx="2561025" cy="2432275"/>
          </a:xfrm>
          <a:prstGeom prst="rect">
            <a:avLst/>
          </a:prstGeom>
          <a:noFill/>
          <a:ln cap="flat" cmpd="sng" w="19050">
            <a:solidFill>
              <a:srgbClr val="055B9C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408" name="Google Shape;408;p48"/>
          <p:cNvSpPr txBox="1"/>
          <p:nvPr>
            <p:ph type="ctrTitle"/>
          </p:nvPr>
        </p:nvSpPr>
        <p:spPr>
          <a:xfrm>
            <a:off x="463875" y="235000"/>
            <a:ext cx="11158500" cy="617700"/>
          </a:xfrm>
          <a:prstGeom prst="rect">
            <a:avLst/>
          </a:prstGeom>
          <a:solidFill>
            <a:srgbClr val="53B2F9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 Preparation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9"/>
          <p:cNvSpPr txBox="1"/>
          <p:nvPr>
            <p:ph type="ctrTitle"/>
          </p:nvPr>
        </p:nvSpPr>
        <p:spPr>
          <a:xfrm>
            <a:off x="506600" y="153874"/>
            <a:ext cx="11178900" cy="623400"/>
          </a:xfrm>
          <a:prstGeom prst="rect">
            <a:avLst/>
          </a:prstGeom>
          <a:solidFill>
            <a:srgbClr val="53B2F9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Physical Audit XL Worksheets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4" name="Google Shape;414;p49"/>
          <p:cNvPicPr preferRelativeResize="0"/>
          <p:nvPr/>
        </p:nvPicPr>
        <p:blipFill rotWithShape="1">
          <a:blip r:embed="rId3">
            <a:alphaModFix/>
          </a:blip>
          <a:srcRect b="0" l="0" r="0" t="6725"/>
          <a:stretch/>
        </p:blipFill>
        <p:spPr>
          <a:xfrm>
            <a:off x="2565400" y="1604800"/>
            <a:ext cx="9347200" cy="42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27050" y="1752325"/>
            <a:ext cx="2623046" cy="43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50"/>
          <p:cNvPicPr preferRelativeResize="0"/>
          <p:nvPr/>
        </p:nvPicPr>
        <p:blipFill rotWithShape="1">
          <a:blip r:embed="rId3">
            <a:alphaModFix/>
          </a:blip>
          <a:srcRect b="32921" l="-2170" r="2170" t="0"/>
          <a:stretch/>
        </p:blipFill>
        <p:spPr>
          <a:xfrm>
            <a:off x="6354500" y="1442113"/>
            <a:ext cx="5410725" cy="458337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421" name="Google Shape;421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51150" y="4410825"/>
            <a:ext cx="2203775" cy="23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0"/>
          <p:cNvSpPr/>
          <p:nvPr/>
        </p:nvSpPr>
        <p:spPr>
          <a:xfrm>
            <a:off x="442825" y="1159725"/>
            <a:ext cx="5575200" cy="3184500"/>
          </a:xfrm>
          <a:prstGeom prst="rect">
            <a:avLst/>
          </a:prstGeom>
          <a:blipFill rotWithShape="1">
            <a:blip r:embed="rId5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342890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b="0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Merge </a:t>
            </a:r>
            <a:r>
              <a:rPr b="1" i="0" lang="en-US" sz="3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IM XL Worksheet </a:t>
            </a:r>
            <a:r>
              <a:rPr b="0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b="1" i="0" lang="en-US" sz="3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Label Word Doc</a:t>
            </a:r>
            <a:endParaRPr b="0" i="0" sz="3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890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b="0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Print on </a:t>
            </a:r>
            <a:r>
              <a:rPr b="1" i="0" lang="en-US" sz="3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colored paper </a:t>
            </a:r>
            <a:r>
              <a:rPr b="0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cut out </a:t>
            </a:r>
            <a:endParaRPr b="0" i="0" sz="3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890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b="0" i="0" lang="en-US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Attach to appropriate bin, shelf, container</a:t>
            </a:r>
            <a:endParaRPr b="0" i="0" sz="3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50"/>
          <p:cNvSpPr txBox="1"/>
          <p:nvPr>
            <p:ph type="ctrTitle"/>
          </p:nvPr>
        </p:nvSpPr>
        <p:spPr>
          <a:xfrm>
            <a:off x="442825" y="177800"/>
            <a:ext cx="11322300" cy="649800"/>
          </a:xfrm>
          <a:prstGeom prst="rect">
            <a:avLst/>
          </a:prstGeom>
          <a:solidFill>
            <a:srgbClr val="53B2F9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Physical Audit Merged “Post It” Bin Labels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4693" y="1928425"/>
            <a:ext cx="3488657" cy="35589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429" name="Google Shape;429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9499" y="1928425"/>
            <a:ext cx="4674303" cy="35846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430" name="Google Shape;430;p51"/>
          <p:cNvSpPr txBox="1"/>
          <p:nvPr>
            <p:ph type="ctrTitle"/>
          </p:nvPr>
        </p:nvSpPr>
        <p:spPr>
          <a:xfrm>
            <a:off x="463875" y="235000"/>
            <a:ext cx="11158500" cy="579900"/>
          </a:xfrm>
          <a:prstGeom prst="rect">
            <a:avLst/>
          </a:prstGeom>
          <a:solidFill>
            <a:srgbClr val="53B2F9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 Preparation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2"/>
          <p:cNvSpPr txBox="1"/>
          <p:nvPr>
            <p:ph type="title"/>
          </p:nvPr>
        </p:nvSpPr>
        <p:spPr>
          <a:xfrm>
            <a:off x="514632" y="281900"/>
            <a:ext cx="11154800" cy="639600"/>
          </a:xfrm>
          <a:prstGeom prst="rect">
            <a:avLst/>
          </a:prstGeom>
          <a:solidFill>
            <a:srgbClr val="53B2F9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 Invoices</a:t>
            </a:r>
            <a:r>
              <a:rPr lang="en-US" sz="42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52"/>
          <p:cNvSpPr txBox="1"/>
          <p:nvPr>
            <p:ph idx="1" type="body"/>
          </p:nvPr>
        </p:nvSpPr>
        <p:spPr>
          <a:xfrm>
            <a:off x="762000" y="1498600"/>
            <a:ext cx="6813600" cy="50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800"/>
              <a:buNone/>
            </a:pPr>
            <a:r>
              <a:rPr b="1" lang="en-US" sz="3700">
                <a:solidFill>
                  <a:schemeClr val="dk1"/>
                </a:solidFill>
              </a:rPr>
              <a:t>Audit Invoice Payments Due:</a:t>
            </a:r>
            <a:endParaRPr sz="3700"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800"/>
              <a:buNone/>
            </a:pPr>
            <a:r>
              <a:rPr b="1" lang="en-US" sz="3700">
                <a:solidFill>
                  <a:srgbClr val="FF0000"/>
                </a:solidFill>
              </a:rPr>
              <a:t>June 13, 2019</a:t>
            </a:r>
            <a:endParaRPr sz="3700"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800"/>
              <a:buNone/>
            </a:pPr>
            <a:r>
              <a:t/>
            </a:r>
            <a:endParaRPr b="1" sz="2000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500"/>
              <a:buNone/>
            </a:pPr>
            <a:r>
              <a:rPr lang="en-US" sz="3000">
                <a:solidFill>
                  <a:schemeClr val="dk1"/>
                </a:solidFill>
              </a:rPr>
              <a:t>  Audit Invoices (Paid Adjustments) will be sent via email and available to view in TIPWeb IM</a:t>
            </a:r>
            <a:endParaRPr sz="3000"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500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600"/>
              <a:buNone/>
            </a:pPr>
            <a:r>
              <a:rPr b="1" lang="en-US" sz="3000">
                <a:solidFill>
                  <a:srgbClr val="2E75B5"/>
                </a:solidFill>
              </a:rPr>
              <a:t>** No Recounts **</a:t>
            </a:r>
            <a:endParaRPr b="1" sz="3000">
              <a:solidFill>
                <a:srgbClr val="2E75B5"/>
              </a:solidFill>
            </a:endParaRPr>
          </a:p>
        </p:txBody>
      </p:sp>
      <p:pic>
        <p:nvPicPr>
          <p:cNvPr id="437" name="Google Shape;437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64575" y="1784650"/>
            <a:ext cx="3236850" cy="42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3"/>
          <p:cNvSpPr txBox="1"/>
          <p:nvPr/>
        </p:nvSpPr>
        <p:spPr>
          <a:xfrm>
            <a:off x="440426" y="211425"/>
            <a:ext cx="11241000" cy="622500"/>
          </a:xfrm>
          <a:prstGeom prst="rect">
            <a:avLst/>
          </a:prstGeom>
          <a:solidFill>
            <a:srgbClr val="53B2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Required Annual Training in Eduphoria</a:t>
            </a:r>
            <a:endParaRPr b="1" i="0" sz="4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4" name="Google Shape;44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833925"/>
            <a:ext cx="7710025" cy="61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19933" y="5329337"/>
            <a:ext cx="3511828" cy="1038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67233" y="1593172"/>
            <a:ext cx="4355893" cy="3064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2324" y="0"/>
            <a:ext cx="4276726" cy="7127877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54"/>
          <p:cNvSpPr txBox="1"/>
          <p:nvPr/>
        </p:nvSpPr>
        <p:spPr>
          <a:xfrm>
            <a:off x="1685925" y="266699"/>
            <a:ext cx="4038600" cy="6001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-US" sz="9600" u="none" cap="none" strike="noStrik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ROCK</a:t>
            </a:r>
            <a:r>
              <a:rPr b="0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Those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Hats!</a:t>
            </a:r>
            <a:endParaRPr b="0" i="0" sz="9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6325" y="-114300"/>
            <a:ext cx="10201275" cy="7936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/>
          <p:nvPr>
            <p:ph idx="1" type="body"/>
          </p:nvPr>
        </p:nvSpPr>
        <p:spPr>
          <a:xfrm>
            <a:off x="3705125" y="760200"/>
            <a:ext cx="7848600" cy="42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182875" wrap="square" tIns="0">
            <a:noAutofit/>
          </a:bodyPr>
          <a:lstStyle/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i="1" lang="en-US" sz="3600">
                <a:solidFill>
                  <a:schemeClr val="accent6"/>
                </a:solidFill>
              </a:rPr>
              <a:t>Fountas &amp; Pinnell</a:t>
            </a:r>
            <a:endParaRPr i="1" sz="3600">
              <a:solidFill>
                <a:schemeClr val="accent6"/>
              </a:solidFill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3600"/>
              <a:buChar char="•"/>
            </a:pPr>
            <a:r>
              <a:rPr lang="en-US" sz="3600">
                <a:solidFill>
                  <a:srgbClr val="C55A11"/>
                </a:solidFill>
              </a:rPr>
              <a:t>Guided Reading (GK-5)</a:t>
            </a:r>
            <a:endParaRPr sz="3600">
              <a:solidFill>
                <a:srgbClr val="C55A11"/>
              </a:solidFill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3600"/>
              <a:buChar char="•"/>
            </a:pPr>
            <a:r>
              <a:rPr lang="en-US" sz="3600">
                <a:solidFill>
                  <a:srgbClr val="C55A11"/>
                </a:solidFill>
              </a:rPr>
              <a:t>Words That Sing Poetry Charts (GK-2)</a:t>
            </a:r>
            <a:endParaRPr sz="3600">
              <a:solidFill>
                <a:srgbClr val="C55A11"/>
              </a:solidFill>
            </a:endParaRPr>
          </a:p>
          <a:p>
            <a:pPr indent="-228600" lvl="0" marL="228600" rtl="0" algn="l">
              <a:lnSpc>
                <a:spcPct val="111125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3600"/>
              <a:buChar char="•"/>
            </a:pPr>
            <a:r>
              <a:rPr lang="en-US" sz="3600">
                <a:solidFill>
                  <a:srgbClr val="C55A11"/>
                </a:solidFill>
              </a:rPr>
              <a:t>Interactive Read Aloud (GK-5)</a:t>
            </a:r>
            <a:endParaRPr sz="3600">
              <a:solidFill>
                <a:srgbClr val="C55A11"/>
              </a:solidFill>
            </a:endParaRPr>
          </a:p>
          <a:p>
            <a:pPr indent="-228600" lvl="0" marL="228600" rtl="0" algn="l">
              <a:lnSpc>
                <a:spcPct val="111125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3600"/>
              <a:buChar char="•"/>
            </a:pPr>
            <a:r>
              <a:rPr lang="en-US" sz="3600">
                <a:solidFill>
                  <a:srgbClr val="C55A11"/>
                </a:solidFill>
              </a:rPr>
              <a:t>Shared Reading (GK-3)</a:t>
            </a:r>
            <a:endParaRPr sz="3600">
              <a:solidFill>
                <a:srgbClr val="C55A11"/>
              </a:solidFill>
            </a:endParaRPr>
          </a:p>
          <a:p>
            <a:pPr indent="-228600" lvl="0" marL="228600" rtl="0" algn="l">
              <a:lnSpc>
                <a:spcPct val="111125"/>
              </a:lnSpc>
              <a:spcBef>
                <a:spcPts val="480"/>
              </a:spcBef>
              <a:spcAft>
                <a:spcPts val="0"/>
              </a:spcAft>
              <a:buClr>
                <a:srgbClr val="C55A11"/>
              </a:buClr>
              <a:buSzPts val="3600"/>
              <a:buChar char="•"/>
            </a:pPr>
            <a:r>
              <a:rPr lang="en-US" sz="3600">
                <a:solidFill>
                  <a:srgbClr val="C55A11"/>
                </a:solidFill>
              </a:rPr>
              <a:t>Phonics, Spelling &amp; Word Study (G3-5)</a:t>
            </a:r>
            <a:endParaRPr sz="3600">
              <a:solidFill>
                <a:srgbClr val="C55A11"/>
              </a:solidFill>
            </a:endParaRPr>
          </a:p>
        </p:txBody>
      </p:sp>
      <p:sp>
        <p:nvSpPr>
          <p:cNvPr id="150" name="Google Shape;150;p20"/>
          <p:cNvSpPr txBox="1"/>
          <p:nvPr>
            <p:ph type="title"/>
          </p:nvPr>
        </p:nvSpPr>
        <p:spPr>
          <a:xfrm>
            <a:off x="425224" y="108187"/>
            <a:ext cx="111285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959"/>
              <a:buFont typeface="Calibri"/>
              <a:buNone/>
            </a:pPr>
            <a:r>
              <a:rPr b="1" lang="en-US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Elementary New ELAR Titles </a:t>
            </a:r>
            <a:endParaRPr b="1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1" name="Google Shape;151;p20"/>
          <p:cNvCxnSpPr/>
          <p:nvPr/>
        </p:nvCxnSpPr>
        <p:spPr>
          <a:xfrm>
            <a:off x="4145175" y="2957875"/>
            <a:ext cx="6870600" cy="1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2" name="Google Shape;152;p20"/>
          <p:cNvCxnSpPr/>
          <p:nvPr/>
        </p:nvCxnSpPr>
        <p:spPr>
          <a:xfrm>
            <a:off x="4145175" y="4329475"/>
            <a:ext cx="6870600" cy="1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3" name="Google Shape;153;p20"/>
          <p:cNvSpPr txBox="1"/>
          <p:nvPr/>
        </p:nvSpPr>
        <p:spPr>
          <a:xfrm>
            <a:off x="542375" y="4875475"/>
            <a:ext cx="6252900" cy="15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1125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-US" sz="3600" u="none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Lucy Calkins </a:t>
            </a:r>
            <a:endParaRPr b="0" i="1" sz="3600" u="none" cap="none" strike="noStrik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11125"/>
              </a:lnSpc>
              <a:spcBef>
                <a:spcPts val="480"/>
              </a:spcBef>
              <a:spcAft>
                <a:spcPts val="0"/>
              </a:spcAft>
              <a:buClr>
                <a:srgbClr val="C55A11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Phonics Units of Study (GK-2)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97400" y="4994275"/>
            <a:ext cx="2403558" cy="171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 rotWithShape="1">
          <a:blip r:embed="rId4">
            <a:alphaModFix/>
          </a:blip>
          <a:srcRect b="0" l="5222" r="0" t="0"/>
          <a:stretch/>
        </p:blipFill>
        <p:spPr>
          <a:xfrm>
            <a:off x="7916200" y="5039919"/>
            <a:ext cx="2063125" cy="1652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/>
          <p:cNvPicPr preferRelativeResize="0"/>
          <p:nvPr/>
        </p:nvPicPr>
        <p:blipFill rotWithShape="1">
          <a:blip r:embed="rId5">
            <a:alphaModFix/>
          </a:blip>
          <a:srcRect b="0" l="8991" r="0" t="0"/>
          <a:stretch/>
        </p:blipFill>
        <p:spPr>
          <a:xfrm>
            <a:off x="9128875" y="4970005"/>
            <a:ext cx="1955350" cy="1715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46150" y="976675"/>
            <a:ext cx="222885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 rotWithShape="1">
          <a:blip r:embed="rId7">
            <a:alphaModFix/>
          </a:blip>
          <a:srcRect b="0" l="10129" r="-7" t="0"/>
          <a:stretch/>
        </p:blipFill>
        <p:spPr>
          <a:xfrm>
            <a:off x="632324" y="2146300"/>
            <a:ext cx="2063125" cy="13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/>
          <p:nvPr>
            <p:ph type="title"/>
          </p:nvPr>
        </p:nvSpPr>
        <p:spPr>
          <a:xfrm>
            <a:off x="203500" y="0"/>
            <a:ext cx="118437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US">
                <a:solidFill>
                  <a:srgbClr val="2E75B5"/>
                </a:solidFill>
              </a:rPr>
              <a:t>Elementary Assessments of Readiness &amp; Literacy </a:t>
            </a:r>
            <a:endParaRPr b="1">
              <a:solidFill>
                <a:srgbClr val="2E75B5"/>
              </a:solidFill>
            </a:endParaRPr>
          </a:p>
        </p:txBody>
      </p:sp>
      <p:pic>
        <p:nvPicPr>
          <p:cNvPr id="165" name="Google Shape;165;p21"/>
          <p:cNvPicPr preferRelativeResize="0"/>
          <p:nvPr/>
        </p:nvPicPr>
        <p:blipFill rotWithShape="1">
          <a:blip r:embed="rId3">
            <a:alphaModFix/>
          </a:blip>
          <a:srcRect b="0" l="10846" r="11180" t="0"/>
          <a:stretch/>
        </p:blipFill>
        <p:spPr>
          <a:xfrm>
            <a:off x="2908700" y="2520300"/>
            <a:ext cx="1843025" cy="314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 txBox="1"/>
          <p:nvPr/>
        </p:nvSpPr>
        <p:spPr>
          <a:xfrm>
            <a:off x="5742175" y="1524125"/>
            <a:ext cx="5980500" cy="39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Pioneer Valley</a:t>
            </a:r>
            <a:endParaRPr b="0" i="1" sz="3600" u="none" cap="none" strike="noStrik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2500"/>
              <a:buFont typeface="Calibri"/>
              <a:buChar char="•"/>
            </a:pPr>
            <a:r>
              <a:rPr b="0" i="0" lang="en-US" sz="36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Level A-M, Fiction/Non-Fiction</a:t>
            </a:r>
            <a:endParaRPr b="0" i="0" sz="3600" u="none" cap="none" strike="noStrike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2500"/>
              <a:buFont typeface="Calibri"/>
              <a:buChar char="•"/>
            </a:pPr>
            <a:r>
              <a:rPr b="0" i="0" lang="en-US" sz="36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Level N-T, Fiction/Non-Fiction</a:t>
            </a:r>
            <a:endParaRPr b="0" i="0" sz="3600" u="none" cap="none" strike="noStrike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2500"/>
              <a:buFont typeface="Calibri"/>
              <a:buChar char="•"/>
            </a:pPr>
            <a:r>
              <a:rPr b="0" i="0" lang="en-US" sz="36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Level U-Z, Fiction/Non-Fiction </a:t>
            </a:r>
            <a:r>
              <a:rPr b="0" i="1" lang="en-US" sz="36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to be added when published</a:t>
            </a:r>
            <a:endParaRPr b="0" i="1" sz="3600" u="none" cap="none" strike="noStrike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21"/>
          <p:cNvPicPr preferRelativeResize="0"/>
          <p:nvPr/>
        </p:nvPicPr>
        <p:blipFill rotWithShape="1">
          <a:blip r:embed="rId4">
            <a:alphaModFix/>
          </a:blip>
          <a:srcRect b="0" l="11478" r="15174" t="0"/>
          <a:stretch/>
        </p:blipFill>
        <p:spPr>
          <a:xfrm>
            <a:off x="706665" y="1445125"/>
            <a:ext cx="1733600" cy="314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1"/>
          <p:cNvSpPr txBox="1"/>
          <p:nvPr/>
        </p:nvSpPr>
        <p:spPr>
          <a:xfrm>
            <a:off x="804350" y="4549150"/>
            <a:ext cx="15045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fiction</a:t>
            </a:r>
            <a:endParaRPr b="0" i="1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1"/>
          <p:cNvSpPr txBox="1"/>
          <p:nvPr/>
        </p:nvSpPr>
        <p:spPr>
          <a:xfrm>
            <a:off x="2908650" y="5661350"/>
            <a:ext cx="18429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non-fiction</a:t>
            </a:r>
            <a:endParaRPr b="0" i="1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56912">
            <a:off x="1180727" y="3924500"/>
            <a:ext cx="1757750" cy="2251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615334">
            <a:off x="2811783" y="3899106"/>
            <a:ext cx="1816391" cy="22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04325" y="3908250"/>
            <a:ext cx="1757750" cy="22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873344" y="2292727"/>
            <a:ext cx="1793681" cy="23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2"/>
          <p:cNvSpPr txBox="1"/>
          <p:nvPr>
            <p:ph type="title"/>
          </p:nvPr>
        </p:nvSpPr>
        <p:spPr>
          <a:xfrm>
            <a:off x="368774" y="12"/>
            <a:ext cx="111285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959"/>
              <a:buFont typeface="Calibri"/>
              <a:buNone/>
            </a:pPr>
            <a:r>
              <a:rPr b="1" lang="en-US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Elementary </a:t>
            </a:r>
            <a:r>
              <a:rPr b="1" lang="en-US">
                <a:solidFill>
                  <a:srgbClr val="2E75B5"/>
                </a:solidFill>
              </a:rPr>
              <a:t>Literacy Resources</a:t>
            </a:r>
            <a:r>
              <a:rPr b="1" lang="en-US" sz="3959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3959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459363" y="2800399"/>
            <a:ext cx="1770235" cy="2313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950148" y="3409872"/>
            <a:ext cx="1793681" cy="2350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939225" y="2636172"/>
            <a:ext cx="1815528" cy="234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964395" y="1836643"/>
            <a:ext cx="1765188" cy="238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949410" y="1084900"/>
            <a:ext cx="1815536" cy="2386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03900" y="1068388"/>
            <a:ext cx="1757750" cy="224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rot="-427826">
            <a:off x="3401025" y="990725"/>
            <a:ext cx="1757750" cy="2184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rot="623699">
            <a:off x="5217250" y="1046838"/>
            <a:ext cx="1816400" cy="2224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/>
          <p:nvPr>
            <p:ph type="title"/>
          </p:nvPr>
        </p:nvSpPr>
        <p:spPr>
          <a:xfrm>
            <a:off x="340425" y="185450"/>
            <a:ext cx="70818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959"/>
              <a:buFont typeface="Calibri"/>
              <a:buNone/>
            </a:pPr>
            <a:r>
              <a:rPr b="1" lang="en-US">
                <a:solidFill>
                  <a:srgbClr val="2E75B5"/>
                </a:solidFill>
              </a:rPr>
              <a:t>Elementary New SLAR Titles</a:t>
            </a:r>
            <a:endParaRPr/>
          </a:p>
        </p:txBody>
      </p:sp>
      <p:pic>
        <p:nvPicPr>
          <p:cNvPr id="194" name="Google Shape;19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725" y="3235800"/>
            <a:ext cx="5341904" cy="293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63540">
            <a:off x="7686095" y="512997"/>
            <a:ext cx="1753859" cy="215753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6" name="Google Shape;196;p23"/>
          <p:cNvSpPr txBox="1"/>
          <p:nvPr>
            <p:ph idx="4294967295" type="body"/>
          </p:nvPr>
        </p:nvSpPr>
        <p:spPr>
          <a:xfrm>
            <a:off x="6417925" y="3581525"/>
            <a:ext cx="4630200" cy="20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182875" wrap="square" tIns="0">
            <a:no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800"/>
              <a:buNone/>
            </a:pPr>
            <a:r>
              <a:rPr i="1" lang="en-US" sz="3600">
                <a:solidFill>
                  <a:schemeClr val="accent6"/>
                </a:solidFill>
              </a:rPr>
              <a:t>Cengage</a:t>
            </a:r>
            <a:endParaRPr sz="3600">
              <a:solidFill>
                <a:schemeClr val="accent6"/>
              </a:solidFill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3600"/>
              <a:buChar char="•"/>
            </a:pPr>
            <a:r>
              <a:rPr lang="en-US" sz="3600">
                <a:solidFill>
                  <a:srgbClr val="C55A11"/>
                </a:solidFill>
              </a:rPr>
              <a:t>Colección Ventanas - Mentor Texts</a:t>
            </a:r>
            <a:endParaRPr sz="3600">
              <a:solidFill>
                <a:srgbClr val="C55A11"/>
              </a:solidFill>
            </a:endParaRPr>
          </a:p>
        </p:txBody>
      </p:sp>
      <p:sp>
        <p:nvSpPr>
          <p:cNvPr id="197" name="Google Shape;197;p23"/>
          <p:cNvSpPr txBox="1"/>
          <p:nvPr>
            <p:ph type="title"/>
          </p:nvPr>
        </p:nvSpPr>
        <p:spPr>
          <a:xfrm>
            <a:off x="980475" y="1337350"/>
            <a:ext cx="6654300" cy="91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959"/>
              <a:buFont typeface="Calibri"/>
              <a:buNone/>
            </a:pPr>
            <a:r>
              <a:rPr b="1" i="1" lang="en-US" sz="3959">
                <a:solidFill>
                  <a:srgbClr val="2E75B5"/>
                </a:solidFill>
              </a:rPr>
              <a:t>Additional </a:t>
            </a:r>
            <a:r>
              <a:rPr b="1" lang="en-US" sz="3959">
                <a:solidFill>
                  <a:srgbClr val="2E75B5"/>
                </a:solidFill>
              </a:rPr>
              <a:t>Literacy Resources</a:t>
            </a:r>
            <a:r>
              <a:rPr b="1" lang="en-US" sz="3959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3959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705649">
            <a:off x="9636008" y="522748"/>
            <a:ext cx="1696736" cy="222150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4"/>
          <p:cNvSpPr txBox="1"/>
          <p:nvPr>
            <p:ph type="title"/>
          </p:nvPr>
        </p:nvSpPr>
        <p:spPr>
          <a:xfrm>
            <a:off x="406399" y="46037"/>
            <a:ext cx="111285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959"/>
              <a:buFont typeface="Calibri"/>
              <a:buNone/>
            </a:pPr>
            <a:r>
              <a:rPr b="1" lang="en-US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Elementary New </a:t>
            </a:r>
            <a:r>
              <a:rPr b="1" lang="en-US">
                <a:solidFill>
                  <a:srgbClr val="2E75B5"/>
                </a:solidFill>
              </a:rPr>
              <a:t>S</a:t>
            </a:r>
            <a:r>
              <a:rPr b="1" lang="en-US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LAR Titles </a:t>
            </a:r>
            <a:endParaRPr b="1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4"/>
          <p:cNvSpPr txBox="1"/>
          <p:nvPr>
            <p:ph idx="1" type="body"/>
          </p:nvPr>
        </p:nvSpPr>
        <p:spPr>
          <a:xfrm>
            <a:off x="181100" y="762125"/>
            <a:ext cx="9537900" cy="60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182875" wrap="square" tIns="0">
            <a:noAutofit/>
          </a:bodyPr>
          <a:lstStyle/>
          <a:p>
            <a:pPr indent="0" lvl="0" marL="228600" rtl="0" algn="l">
              <a:lnSpc>
                <a:spcPct val="111125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3600">
                <a:solidFill>
                  <a:schemeClr val="accent6"/>
                </a:solidFill>
              </a:rPr>
              <a:t>Okapi</a:t>
            </a:r>
            <a:endParaRPr sz="3600">
              <a:solidFill>
                <a:schemeClr val="accent6"/>
              </a:solidFill>
            </a:endParaRPr>
          </a:p>
          <a:p>
            <a:pPr indent="-457200" lvl="0" marL="457200" rtl="0" algn="l">
              <a:lnSpc>
                <a:spcPct val="111125"/>
              </a:lnSpc>
              <a:spcBef>
                <a:spcPts val="480"/>
              </a:spcBef>
              <a:spcAft>
                <a:spcPts val="0"/>
              </a:spcAft>
              <a:buClr>
                <a:srgbClr val="C55A11"/>
              </a:buClr>
              <a:buSzPts val="3600"/>
              <a:buChar char="•"/>
            </a:pPr>
            <a:r>
              <a:rPr lang="en-US" sz="3600">
                <a:solidFill>
                  <a:srgbClr val="C55A11"/>
                </a:solidFill>
              </a:rPr>
              <a:t>Flying Start to Literacy </a:t>
            </a:r>
            <a:endParaRPr sz="3600">
              <a:solidFill>
                <a:srgbClr val="C55A11"/>
              </a:solidFill>
            </a:endParaRPr>
          </a:p>
          <a:p>
            <a:pPr indent="0" lvl="0" marL="457200" rtl="0" algn="l">
              <a:lnSpc>
                <a:spcPct val="111125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sz="3600">
                <a:solidFill>
                  <a:srgbClr val="C55A11"/>
                </a:solidFill>
              </a:rPr>
              <a:t>     - Guided Reading</a:t>
            </a:r>
            <a:endParaRPr sz="3600">
              <a:solidFill>
                <a:srgbClr val="C55A11"/>
              </a:solidFill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3600"/>
              <a:buChar char="•"/>
            </a:pPr>
            <a:r>
              <a:rPr lang="en-US" sz="3600">
                <a:solidFill>
                  <a:srgbClr val="C55A11"/>
                </a:solidFill>
              </a:rPr>
              <a:t>Despegando hacia la lectura</a:t>
            </a:r>
            <a:endParaRPr sz="3600">
              <a:solidFill>
                <a:srgbClr val="C55A11"/>
              </a:solidFill>
            </a:endParaRPr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i="1" lang="en-US" sz="3600">
                <a:solidFill>
                  <a:schemeClr val="accent6"/>
                </a:solidFill>
              </a:rPr>
              <a:t>McGraw Hill</a:t>
            </a:r>
            <a:endParaRPr i="1" sz="3600">
              <a:solidFill>
                <a:srgbClr val="C55A11"/>
              </a:solidFill>
            </a:endParaRPr>
          </a:p>
          <a:p>
            <a:pPr indent="-228600" lvl="0" marL="228600" rtl="0" algn="l">
              <a:lnSpc>
                <a:spcPct val="111125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3600"/>
              <a:buChar char="•"/>
            </a:pPr>
            <a:r>
              <a:rPr lang="en-US" sz="3600">
                <a:solidFill>
                  <a:srgbClr val="C55A11"/>
                </a:solidFill>
              </a:rPr>
              <a:t>Trade Library books - Shared Reading </a:t>
            </a:r>
            <a:endParaRPr sz="3600">
              <a:solidFill>
                <a:srgbClr val="C55A11"/>
              </a:solidFill>
            </a:endParaRPr>
          </a:p>
          <a:p>
            <a:pPr indent="-228600" lvl="0" marL="228600" rtl="0" algn="l">
              <a:lnSpc>
                <a:spcPct val="111125"/>
              </a:lnSpc>
              <a:spcBef>
                <a:spcPts val="480"/>
              </a:spcBef>
              <a:spcAft>
                <a:spcPts val="0"/>
              </a:spcAft>
              <a:buClr>
                <a:srgbClr val="C55A11"/>
              </a:buClr>
              <a:buSzPts val="3600"/>
              <a:buChar char="•"/>
            </a:pPr>
            <a:r>
              <a:rPr lang="en-US" sz="3600">
                <a:solidFill>
                  <a:srgbClr val="C55A11"/>
                </a:solidFill>
              </a:rPr>
              <a:t>Phonics, Spelling &amp; Word Study </a:t>
            </a:r>
            <a:endParaRPr sz="3600">
              <a:solidFill>
                <a:srgbClr val="C55A11"/>
              </a:solidFill>
            </a:endParaRPr>
          </a:p>
          <a:p>
            <a:pPr indent="-228600" lvl="0" marL="228600" rtl="0" algn="l">
              <a:lnSpc>
                <a:spcPct val="111125"/>
              </a:lnSpc>
              <a:spcBef>
                <a:spcPts val="480"/>
              </a:spcBef>
              <a:spcAft>
                <a:spcPts val="0"/>
              </a:spcAft>
              <a:buClr>
                <a:srgbClr val="C55A11"/>
              </a:buClr>
              <a:buSzPts val="3600"/>
              <a:buChar char="•"/>
            </a:pPr>
            <a:r>
              <a:rPr lang="en-US" sz="3600">
                <a:solidFill>
                  <a:srgbClr val="C55A11"/>
                </a:solidFill>
              </a:rPr>
              <a:t>Components &amp; Instructional related Resources</a:t>
            </a:r>
            <a:endParaRPr sz="3600">
              <a:solidFill>
                <a:srgbClr val="C55A11"/>
              </a:solidFill>
            </a:endParaRPr>
          </a:p>
        </p:txBody>
      </p:sp>
      <p:cxnSp>
        <p:nvCxnSpPr>
          <p:cNvPr id="206" name="Google Shape;206;p24"/>
          <p:cNvCxnSpPr/>
          <p:nvPr/>
        </p:nvCxnSpPr>
        <p:spPr>
          <a:xfrm flipH="1" rot="10800000">
            <a:off x="673700" y="3518675"/>
            <a:ext cx="8355300" cy="2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07" name="Google Shape;20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2150" y="662000"/>
            <a:ext cx="3720750" cy="25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5" title="Spanish_Update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" y="2"/>
            <a:ext cx="9143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