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5F076C-F1B5-46A9-A69C-DE10B26B5A89}"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53F52-26EE-49D2-AB0D-845BC0BE3EEB}" type="slidenum">
              <a:rPr lang="en-US" smtClean="0"/>
              <a:t>‹#›</a:t>
            </a:fld>
            <a:endParaRPr lang="en-US"/>
          </a:p>
        </p:txBody>
      </p:sp>
    </p:spTree>
    <p:extLst>
      <p:ext uri="{BB962C8B-B14F-4D97-AF65-F5344CB8AC3E}">
        <p14:creationId xmlns:p14="http://schemas.microsoft.com/office/powerpoint/2010/main" val="4247182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5F076C-F1B5-46A9-A69C-DE10B26B5A89}"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53F52-26EE-49D2-AB0D-845BC0BE3EEB}" type="slidenum">
              <a:rPr lang="en-US" smtClean="0"/>
              <a:t>‹#›</a:t>
            </a:fld>
            <a:endParaRPr lang="en-US"/>
          </a:p>
        </p:txBody>
      </p:sp>
    </p:spTree>
    <p:extLst>
      <p:ext uri="{BB962C8B-B14F-4D97-AF65-F5344CB8AC3E}">
        <p14:creationId xmlns:p14="http://schemas.microsoft.com/office/powerpoint/2010/main" val="670175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5F076C-F1B5-46A9-A69C-DE10B26B5A89}"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53F52-26EE-49D2-AB0D-845BC0BE3EEB}" type="slidenum">
              <a:rPr lang="en-US" smtClean="0"/>
              <a:t>‹#›</a:t>
            </a:fld>
            <a:endParaRPr lang="en-US"/>
          </a:p>
        </p:txBody>
      </p:sp>
    </p:spTree>
    <p:extLst>
      <p:ext uri="{BB962C8B-B14F-4D97-AF65-F5344CB8AC3E}">
        <p14:creationId xmlns:p14="http://schemas.microsoft.com/office/powerpoint/2010/main" val="2139173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5F076C-F1B5-46A9-A69C-DE10B26B5A89}"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53F52-26EE-49D2-AB0D-845BC0BE3EEB}" type="slidenum">
              <a:rPr lang="en-US" smtClean="0"/>
              <a:t>‹#›</a:t>
            </a:fld>
            <a:endParaRPr lang="en-US"/>
          </a:p>
        </p:txBody>
      </p:sp>
    </p:spTree>
    <p:extLst>
      <p:ext uri="{BB962C8B-B14F-4D97-AF65-F5344CB8AC3E}">
        <p14:creationId xmlns:p14="http://schemas.microsoft.com/office/powerpoint/2010/main" val="1424147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5F076C-F1B5-46A9-A69C-DE10B26B5A89}"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53F52-26EE-49D2-AB0D-845BC0BE3EEB}" type="slidenum">
              <a:rPr lang="en-US" smtClean="0"/>
              <a:t>‹#›</a:t>
            </a:fld>
            <a:endParaRPr lang="en-US"/>
          </a:p>
        </p:txBody>
      </p:sp>
    </p:spTree>
    <p:extLst>
      <p:ext uri="{BB962C8B-B14F-4D97-AF65-F5344CB8AC3E}">
        <p14:creationId xmlns:p14="http://schemas.microsoft.com/office/powerpoint/2010/main" val="4158904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5F076C-F1B5-46A9-A69C-DE10B26B5A89}"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53F52-26EE-49D2-AB0D-845BC0BE3EEB}" type="slidenum">
              <a:rPr lang="en-US" smtClean="0"/>
              <a:t>‹#›</a:t>
            </a:fld>
            <a:endParaRPr lang="en-US"/>
          </a:p>
        </p:txBody>
      </p:sp>
    </p:spTree>
    <p:extLst>
      <p:ext uri="{BB962C8B-B14F-4D97-AF65-F5344CB8AC3E}">
        <p14:creationId xmlns:p14="http://schemas.microsoft.com/office/powerpoint/2010/main" val="2139369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5F076C-F1B5-46A9-A69C-DE10B26B5A89}" type="datetimeFigureOut">
              <a:rPr lang="en-US" smtClean="0"/>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253F52-26EE-49D2-AB0D-845BC0BE3EEB}" type="slidenum">
              <a:rPr lang="en-US" smtClean="0"/>
              <a:t>‹#›</a:t>
            </a:fld>
            <a:endParaRPr lang="en-US"/>
          </a:p>
        </p:txBody>
      </p:sp>
    </p:spTree>
    <p:extLst>
      <p:ext uri="{BB962C8B-B14F-4D97-AF65-F5344CB8AC3E}">
        <p14:creationId xmlns:p14="http://schemas.microsoft.com/office/powerpoint/2010/main" val="406972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5F076C-F1B5-46A9-A69C-DE10B26B5A89}" type="datetimeFigureOut">
              <a:rPr lang="en-US" smtClean="0"/>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253F52-26EE-49D2-AB0D-845BC0BE3EEB}" type="slidenum">
              <a:rPr lang="en-US" smtClean="0"/>
              <a:t>‹#›</a:t>
            </a:fld>
            <a:endParaRPr lang="en-US"/>
          </a:p>
        </p:txBody>
      </p:sp>
    </p:spTree>
    <p:extLst>
      <p:ext uri="{BB962C8B-B14F-4D97-AF65-F5344CB8AC3E}">
        <p14:creationId xmlns:p14="http://schemas.microsoft.com/office/powerpoint/2010/main" val="3247550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F076C-F1B5-46A9-A69C-DE10B26B5A89}" type="datetimeFigureOut">
              <a:rPr lang="en-US" smtClean="0"/>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253F52-26EE-49D2-AB0D-845BC0BE3EEB}" type="slidenum">
              <a:rPr lang="en-US" smtClean="0"/>
              <a:t>‹#›</a:t>
            </a:fld>
            <a:endParaRPr lang="en-US"/>
          </a:p>
        </p:txBody>
      </p:sp>
    </p:spTree>
    <p:extLst>
      <p:ext uri="{BB962C8B-B14F-4D97-AF65-F5344CB8AC3E}">
        <p14:creationId xmlns:p14="http://schemas.microsoft.com/office/powerpoint/2010/main" val="411878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5F076C-F1B5-46A9-A69C-DE10B26B5A89}"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53F52-26EE-49D2-AB0D-845BC0BE3EEB}" type="slidenum">
              <a:rPr lang="en-US" smtClean="0"/>
              <a:t>‹#›</a:t>
            </a:fld>
            <a:endParaRPr lang="en-US"/>
          </a:p>
        </p:txBody>
      </p:sp>
    </p:spTree>
    <p:extLst>
      <p:ext uri="{BB962C8B-B14F-4D97-AF65-F5344CB8AC3E}">
        <p14:creationId xmlns:p14="http://schemas.microsoft.com/office/powerpoint/2010/main" val="3145399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5F076C-F1B5-46A9-A69C-DE10B26B5A89}"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53F52-26EE-49D2-AB0D-845BC0BE3EEB}" type="slidenum">
              <a:rPr lang="en-US" smtClean="0"/>
              <a:t>‹#›</a:t>
            </a:fld>
            <a:endParaRPr lang="en-US"/>
          </a:p>
        </p:txBody>
      </p:sp>
    </p:spTree>
    <p:extLst>
      <p:ext uri="{BB962C8B-B14F-4D97-AF65-F5344CB8AC3E}">
        <p14:creationId xmlns:p14="http://schemas.microsoft.com/office/powerpoint/2010/main" val="438800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F076C-F1B5-46A9-A69C-DE10B26B5A89}" type="datetimeFigureOut">
              <a:rPr lang="en-US" smtClean="0"/>
              <a:t>1/28/2022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253F52-26EE-49D2-AB0D-845BC0BE3EEB}" type="slidenum">
              <a:rPr lang="en-US" smtClean="0"/>
              <a:t>‹#›</a:t>
            </a:fld>
            <a:endParaRPr lang="en-US"/>
          </a:p>
        </p:txBody>
      </p:sp>
    </p:spTree>
    <p:extLst>
      <p:ext uri="{BB962C8B-B14F-4D97-AF65-F5344CB8AC3E}">
        <p14:creationId xmlns:p14="http://schemas.microsoft.com/office/powerpoint/2010/main" val="1159755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ook Donations | Harris County Public Librar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6952" y="2409661"/>
            <a:ext cx="4122202" cy="4039849"/>
          </a:xfrm>
          <a:prstGeom prst="rect">
            <a:avLst/>
          </a:prstGeom>
        </p:spPr>
      </p:pic>
      <p:sp>
        <p:nvSpPr>
          <p:cNvPr id="5" name="TextBox 4"/>
          <p:cNvSpPr txBox="1"/>
          <p:nvPr/>
        </p:nvSpPr>
        <p:spPr>
          <a:xfrm>
            <a:off x="1738365" y="271305"/>
            <a:ext cx="8673737" cy="1938992"/>
          </a:xfrm>
          <a:prstGeom prst="rect">
            <a:avLst/>
          </a:prstGeom>
          <a:noFill/>
        </p:spPr>
        <p:txBody>
          <a:bodyPr wrap="square" rtlCol="0">
            <a:spAutoFit/>
          </a:bodyPr>
          <a:lstStyle/>
          <a:p>
            <a:pPr algn="ctr"/>
            <a:r>
              <a:rPr lang="en-US" sz="3200" dirty="0"/>
              <a:t>Hosting a Successful Hearing and Vendor Fair </a:t>
            </a:r>
          </a:p>
          <a:p>
            <a:pPr algn="ctr"/>
            <a:endParaRPr lang="en-US" sz="3200" dirty="0">
              <a:solidFill>
                <a:srgbClr val="FF0000"/>
              </a:solidFill>
            </a:endParaRPr>
          </a:p>
          <a:p>
            <a:pPr algn="ctr"/>
            <a:r>
              <a:rPr lang="en-US" sz="2800" dirty="0"/>
              <a:t>Presented by Diane Dunbar – TEPA President- Elect</a:t>
            </a:r>
          </a:p>
          <a:p>
            <a:pPr algn="ctr"/>
            <a:r>
              <a:rPr lang="en-US" sz="2800" dirty="0"/>
              <a:t>Tepa.org</a:t>
            </a:r>
          </a:p>
        </p:txBody>
      </p:sp>
    </p:spTree>
    <p:extLst>
      <p:ext uri="{BB962C8B-B14F-4D97-AF65-F5344CB8AC3E}">
        <p14:creationId xmlns:p14="http://schemas.microsoft.com/office/powerpoint/2010/main" val="1376632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5675" y="331317"/>
            <a:ext cx="4566250" cy="707886"/>
          </a:xfrm>
          <a:prstGeom prst="rect">
            <a:avLst/>
          </a:prstGeom>
        </p:spPr>
        <p:txBody>
          <a:bodyPr wrap="none">
            <a:spAutoFit/>
          </a:bodyPr>
          <a:lstStyle/>
          <a:p>
            <a:pPr algn="ctr"/>
            <a:r>
              <a:rPr lang="en-US" sz="4000" b="1" dirty="0"/>
              <a:t>A Successful Hearing</a:t>
            </a:r>
          </a:p>
        </p:txBody>
      </p:sp>
      <p:sp>
        <p:nvSpPr>
          <p:cNvPr id="3" name="Rectangle 2"/>
          <p:cNvSpPr/>
          <p:nvPr/>
        </p:nvSpPr>
        <p:spPr>
          <a:xfrm>
            <a:off x="3761966" y="1013753"/>
            <a:ext cx="3414589" cy="461665"/>
          </a:xfrm>
          <a:prstGeom prst="rect">
            <a:avLst/>
          </a:prstGeom>
        </p:spPr>
        <p:txBody>
          <a:bodyPr wrap="none">
            <a:spAutoFit/>
          </a:bodyPr>
          <a:lstStyle/>
          <a:p>
            <a:pPr algn="ctr"/>
            <a:r>
              <a:rPr lang="en-US" sz="2400" b="1" dirty="0"/>
              <a:t>Preparation for a Hearing</a:t>
            </a:r>
          </a:p>
        </p:txBody>
      </p:sp>
      <p:sp>
        <p:nvSpPr>
          <p:cNvPr id="4" name="Rectangle 3"/>
          <p:cNvSpPr/>
          <p:nvPr/>
        </p:nvSpPr>
        <p:spPr>
          <a:xfrm>
            <a:off x="1232263" y="1749350"/>
            <a:ext cx="7807234" cy="646331"/>
          </a:xfrm>
          <a:prstGeom prst="rect">
            <a:avLst/>
          </a:prstGeom>
        </p:spPr>
        <p:txBody>
          <a:bodyPr wrap="square">
            <a:spAutoFit/>
          </a:bodyPr>
          <a:lstStyle/>
          <a:p>
            <a:pPr marL="285750" indent="-285750">
              <a:buFont typeface="Arial" panose="020B0604020202020204" pitchFamily="34" charset="0"/>
              <a:buChar char="•"/>
            </a:pPr>
            <a:r>
              <a:rPr lang="en-US" b="1" dirty="0"/>
              <a:t>Notify all publishers participating in the adoption – 3 week minimum is a preference</a:t>
            </a:r>
          </a:p>
        </p:txBody>
      </p:sp>
      <p:sp>
        <p:nvSpPr>
          <p:cNvPr id="5" name="Rectangle 4"/>
          <p:cNvSpPr/>
          <p:nvPr/>
        </p:nvSpPr>
        <p:spPr>
          <a:xfrm>
            <a:off x="1232263" y="2391936"/>
            <a:ext cx="4703980" cy="369332"/>
          </a:xfrm>
          <a:prstGeom prst="rect">
            <a:avLst/>
          </a:prstGeom>
        </p:spPr>
        <p:txBody>
          <a:bodyPr wrap="none">
            <a:spAutoFit/>
          </a:bodyPr>
          <a:lstStyle/>
          <a:p>
            <a:pPr marL="285750" indent="-285750">
              <a:buFont typeface="Arial" panose="020B0604020202020204" pitchFamily="34" charset="0"/>
              <a:buChar char="•"/>
            </a:pPr>
            <a:r>
              <a:rPr lang="en-US" b="1" dirty="0"/>
              <a:t>Determine time frame for each presentation</a:t>
            </a:r>
          </a:p>
        </p:txBody>
      </p:sp>
      <p:sp>
        <p:nvSpPr>
          <p:cNvPr id="6" name="Rectangle 5"/>
          <p:cNvSpPr/>
          <p:nvPr/>
        </p:nvSpPr>
        <p:spPr>
          <a:xfrm>
            <a:off x="1232263" y="2808126"/>
            <a:ext cx="4368632" cy="369332"/>
          </a:xfrm>
          <a:prstGeom prst="rect">
            <a:avLst/>
          </a:prstGeom>
        </p:spPr>
        <p:txBody>
          <a:bodyPr wrap="none">
            <a:spAutoFit/>
          </a:bodyPr>
          <a:lstStyle/>
          <a:p>
            <a:pPr marL="285750" indent="-285750">
              <a:buFont typeface="Arial" panose="020B0604020202020204" pitchFamily="34" charset="0"/>
              <a:buChar char="•"/>
            </a:pPr>
            <a:r>
              <a:rPr lang="en-US" b="1" dirty="0"/>
              <a:t>Number of attendees expected to attend</a:t>
            </a:r>
          </a:p>
        </p:txBody>
      </p:sp>
      <p:sp>
        <p:nvSpPr>
          <p:cNvPr id="7" name="Rectangle 6"/>
          <p:cNvSpPr/>
          <p:nvPr/>
        </p:nvSpPr>
        <p:spPr>
          <a:xfrm>
            <a:off x="1232263" y="3211131"/>
            <a:ext cx="5916684" cy="369332"/>
          </a:xfrm>
          <a:prstGeom prst="rect">
            <a:avLst/>
          </a:prstGeom>
        </p:spPr>
        <p:txBody>
          <a:bodyPr wrap="none">
            <a:spAutoFit/>
          </a:bodyPr>
          <a:lstStyle/>
          <a:p>
            <a:pPr marL="285750" indent="-285750">
              <a:buFont typeface="Arial" panose="020B0604020202020204" pitchFamily="34" charset="0"/>
              <a:buChar char="•"/>
            </a:pPr>
            <a:r>
              <a:rPr lang="en-US" b="1" dirty="0"/>
              <a:t>Clear directions, building map and unloading instructions</a:t>
            </a:r>
          </a:p>
        </p:txBody>
      </p:sp>
      <p:sp>
        <p:nvSpPr>
          <p:cNvPr id="8" name="Rectangle 7"/>
          <p:cNvSpPr/>
          <p:nvPr/>
        </p:nvSpPr>
        <p:spPr>
          <a:xfrm>
            <a:off x="1232263" y="3564798"/>
            <a:ext cx="6096000" cy="646331"/>
          </a:xfrm>
          <a:prstGeom prst="rect">
            <a:avLst/>
          </a:prstGeom>
        </p:spPr>
        <p:txBody>
          <a:bodyPr>
            <a:spAutoFit/>
          </a:bodyPr>
          <a:lstStyle/>
          <a:p>
            <a:pPr marL="285750" indent="-285750">
              <a:buFont typeface="Arial" panose="020B0604020202020204" pitchFamily="34" charset="0"/>
              <a:buChar char="•"/>
            </a:pPr>
            <a:r>
              <a:rPr lang="en-US" b="1" dirty="0"/>
              <a:t>Districts with large geographical areas, a central location is ideal</a:t>
            </a:r>
          </a:p>
        </p:txBody>
      </p:sp>
      <p:sp>
        <p:nvSpPr>
          <p:cNvPr id="9" name="Rectangle 8"/>
          <p:cNvSpPr/>
          <p:nvPr/>
        </p:nvSpPr>
        <p:spPr>
          <a:xfrm>
            <a:off x="1232263" y="4149297"/>
            <a:ext cx="7467600" cy="646331"/>
          </a:xfrm>
          <a:prstGeom prst="rect">
            <a:avLst/>
          </a:prstGeom>
        </p:spPr>
        <p:txBody>
          <a:bodyPr wrap="square">
            <a:spAutoFit/>
          </a:bodyPr>
          <a:lstStyle/>
          <a:p>
            <a:pPr marL="285750" indent="-285750">
              <a:buFont typeface="Arial" panose="020B0604020202020204" pitchFamily="34" charset="0"/>
              <a:buChar char="•"/>
            </a:pPr>
            <a:r>
              <a:rPr lang="en-US" b="1" dirty="0"/>
              <a:t>Partnering with neighboring districts for presentations is helpful to publishers, and appreciated by other districts</a:t>
            </a:r>
          </a:p>
        </p:txBody>
      </p:sp>
      <p:sp>
        <p:nvSpPr>
          <p:cNvPr id="10" name="Rectangle 9"/>
          <p:cNvSpPr/>
          <p:nvPr/>
        </p:nvSpPr>
        <p:spPr>
          <a:xfrm>
            <a:off x="1232263" y="4749580"/>
            <a:ext cx="8264434" cy="923330"/>
          </a:xfrm>
          <a:prstGeom prst="rect">
            <a:avLst/>
          </a:prstGeom>
        </p:spPr>
        <p:txBody>
          <a:bodyPr wrap="square">
            <a:spAutoFit/>
          </a:bodyPr>
          <a:lstStyle/>
          <a:p>
            <a:pPr marL="285750" indent="-285750">
              <a:buFont typeface="Arial" panose="020B0604020202020204" pitchFamily="34" charset="0"/>
              <a:buChar char="•"/>
            </a:pPr>
            <a:r>
              <a:rPr lang="en-US" b="1" dirty="0"/>
              <a:t>Communicate with publishers of district’s guidelines regarding adoption process:  open/closed; regulations on teachers attending events after school hours; email; materials being sent in</a:t>
            </a:r>
          </a:p>
        </p:txBody>
      </p:sp>
      <p:sp>
        <p:nvSpPr>
          <p:cNvPr id="11" name="Rectangle 10"/>
          <p:cNvSpPr/>
          <p:nvPr/>
        </p:nvSpPr>
        <p:spPr>
          <a:xfrm>
            <a:off x="1232263" y="5672910"/>
            <a:ext cx="6096000" cy="646331"/>
          </a:xfrm>
          <a:prstGeom prst="rect">
            <a:avLst/>
          </a:prstGeom>
        </p:spPr>
        <p:txBody>
          <a:bodyPr>
            <a:spAutoFit/>
          </a:bodyPr>
          <a:lstStyle/>
          <a:p>
            <a:pPr marL="285750" indent="-285750">
              <a:buFont typeface="Arial" panose="020B0604020202020204" pitchFamily="34" charset="0"/>
              <a:buChar char="•"/>
            </a:pPr>
            <a:r>
              <a:rPr lang="en-US" b="1" dirty="0"/>
              <a:t>Food donations – attendance by those voting should be mandatory</a:t>
            </a:r>
          </a:p>
        </p:txBody>
      </p:sp>
    </p:spTree>
    <p:extLst>
      <p:ext uri="{BB962C8B-B14F-4D97-AF65-F5344CB8AC3E}">
        <p14:creationId xmlns:p14="http://schemas.microsoft.com/office/powerpoint/2010/main" val="417194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5675" y="331317"/>
            <a:ext cx="4566250" cy="707886"/>
          </a:xfrm>
          <a:prstGeom prst="rect">
            <a:avLst/>
          </a:prstGeom>
        </p:spPr>
        <p:txBody>
          <a:bodyPr wrap="none">
            <a:spAutoFit/>
          </a:bodyPr>
          <a:lstStyle/>
          <a:p>
            <a:pPr algn="ctr"/>
            <a:r>
              <a:rPr lang="en-US" sz="4000" b="1" dirty="0"/>
              <a:t>A Successful Hearing</a:t>
            </a:r>
          </a:p>
        </p:txBody>
      </p:sp>
      <p:sp>
        <p:nvSpPr>
          <p:cNvPr id="3" name="Rectangle 2"/>
          <p:cNvSpPr/>
          <p:nvPr/>
        </p:nvSpPr>
        <p:spPr>
          <a:xfrm>
            <a:off x="3355675" y="1085629"/>
            <a:ext cx="4108240" cy="461665"/>
          </a:xfrm>
          <a:prstGeom prst="rect">
            <a:avLst/>
          </a:prstGeom>
        </p:spPr>
        <p:txBody>
          <a:bodyPr wrap="none">
            <a:spAutoFit/>
          </a:bodyPr>
          <a:lstStyle/>
          <a:p>
            <a:pPr algn="ctr"/>
            <a:r>
              <a:rPr lang="en-US" sz="2400" b="1" dirty="0"/>
              <a:t>Scheduling/Planning a Hearing</a:t>
            </a:r>
          </a:p>
        </p:txBody>
      </p:sp>
      <p:sp>
        <p:nvSpPr>
          <p:cNvPr id="4" name="TextBox 3"/>
          <p:cNvSpPr txBox="1"/>
          <p:nvPr/>
        </p:nvSpPr>
        <p:spPr>
          <a:xfrm>
            <a:off x="1371600" y="2129246"/>
            <a:ext cx="8164286" cy="369332"/>
          </a:xfrm>
          <a:prstGeom prst="rect">
            <a:avLst/>
          </a:prstGeom>
          <a:noFill/>
        </p:spPr>
        <p:txBody>
          <a:bodyPr wrap="square" rtlCol="0">
            <a:spAutoFit/>
          </a:bodyPr>
          <a:lstStyle/>
          <a:p>
            <a:pPr marL="285750" indent="-285750">
              <a:buFont typeface="Arial" panose="020B0604020202020204" pitchFamily="34" charset="0"/>
              <a:buChar char="•"/>
            </a:pPr>
            <a:r>
              <a:rPr lang="en-US" b="1" dirty="0"/>
              <a:t>Adequate time for presentations – minimum 30    45 minutes preferred </a:t>
            </a:r>
          </a:p>
        </p:txBody>
      </p:sp>
      <p:sp>
        <p:nvSpPr>
          <p:cNvPr id="5" name="TextBox 4"/>
          <p:cNvSpPr txBox="1"/>
          <p:nvPr/>
        </p:nvSpPr>
        <p:spPr>
          <a:xfrm>
            <a:off x="1371600" y="2622914"/>
            <a:ext cx="7197634" cy="369332"/>
          </a:xfrm>
          <a:prstGeom prst="rect">
            <a:avLst/>
          </a:prstGeom>
          <a:noFill/>
        </p:spPr>
        <p:txBody>
          <a:bodyPr wrap="square" rtlCol="0">
            <a:spAutoFit/>
          </a:bodyPr>
          <a:lstStyle/>
          <a:p>
            <a:pPr marL="285750" indent="-285750">
              <a:buFont typeface="Arial" panose="020B0604020202020204" pitchFamily="34" charset="0"/>
              <a:buChar char="•"/>
            </a:pPr>
            <a:r>
              <a:rPr lang="en-US" b="1" dirty="0"/>
              <a:t>Teachers rotate is optimum – 10 minutes between sessions is ideal </a:t>
            </a:r>
            <a:r>
              <a:rPr lang="en-US" dirty="0"/>
              <a:t>- </a:t>
            </a:r>
          </a:p>
        </p:txBody>
      </p:sp>
      <p:sp>
        <p:nvSpPr>
          <p:cNvPr id="6" name="TextBox 5"/>
          <p:cNvSpPr txBox="1"/>
          <p:nvPr/>
        </p:nvSpPr>
        <p:spPr>
          <a:xfrm>
            <a:off x="1435435" y="3116582"/>
            <a:ext cx="8792782"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t>Start time – Schedule publishers’ arrival/set up time at a time other than the start of dismissal  - An hour for publishers to set up is ideal</a:t>
            </a:r>
          </a:p>
        </p:txBody>
      </p:sp>
      <p:sp>
        <p:nvSpPr>
          <p:cNvPr id="7" name="TextBox 6"/>
          <p:cNvSpPr txBox="1"/>
          <p:nvPr/>
        </p:nvSpPr>
        <p:spPr>
          <a:xfrm>
            <a:off x="1435435" y="3780752"/>
            <a:ext cx="9091748"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Avoiding scheduling simultaneous presentations on the same subject at the same time.  Committee members should not have to choose between two or more presentations for a subject in which they are responsible for a decision.  Teachers leave better prepared to make an informed decision having heard the spectrum of presentations.</a:t>
            </a:r>
          </a:p>
        </p:txBody>
      </p:sp>
      <p:sp>
        <p:nvSpPr>
          <p:cNvPr id="9" name="TextBox 8"/>
          <p:cNvSpPr txBox="1"/>
          <p:nvPr/>
        </p:nvSpPr>
        <p:spPr>
          <a:xfrm>
            <a:off x="1435435" y="4998920"/>
            <a:ext cx="8792782"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t>Allow travel time – if teachers are traveling across a district, allow time for them to arrive prior to first presentation – they need to attend all presentations.</a:t>
            </a:r>
          </a:p>
        </p:txBody>
      </p:sp>
    </p:spTree>
    <p:extLst>
      <p:ext uri="{BB962C8B-B14F-4D97-AF65-F5344CB8AC3E}">
        <p14:creationId xmlns:p14="http://schemas.microsoft.com/office/powerpoint/2010/main" val="61653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3425" y="331317"/>
            <a:ext cx="6030755" cy="707886"/>
          </a:xfrm>
          <a:prstGeom prst="rect">
            <a:avLst/>
          </a:prstGeom>
        </p:spPr>
        <p:txBody>
          <a:bodyPr wrap="none">
            <a:spAutoFit/>
          </a:bodyPr>
          <a:lstStyle/>
          <a:p>
            <a:pPr algn="ctr"/>
            <a:r>
              <a:rPr lang="en-US" sz="4000" b="1" dirty="0"/>
              <a:t>A Successful Vendor Exhibit</a:t>
            </a:r>
          </a:p>
        </p:txBody>
      </p:sp>
      <p:sp>
        <p:nvSpPr>
          <p:cNvPr id="3" name="Rectangle 2"/>
          <p:cNvSpPr/>
          <p:nvPr/>
        </p:nvSpPr>
        <p:spPr>
          <a:xfrm>
            <a:off x="2916327" y="1085629"/>
            <a:ext cx="4986943" cy="461665"/>
          </a:xfrm>
          <a:prstGeom prst="rect">
            <a:avLst/>
          </a:prstGeom>
        </p:spPr>
        <p:txBody>
          <a:bodyPr wrap="none">
            <a:spAutoFit/>
          </a:bodyPr>
          <a:lstStyle/>
          <a:p>
            <a:pPr algn="ctr"/>
            <a:r>
              <a:rPr lang="en-US" sz="2400" b="1" dirty="0"/>
              <a:t>Scheduling/Planning a Vendor Exhibit</a:t>
            </a:r>
          </a:p>
        </p:txBody>
      </p:sp>
      <p:sp>
        <p:nvSpPr>
          <p:cNvPr id="4" name="TextBox 3"/>
          <p:cNvSpPr txBox="1"/>
          <p:nvPr/>
        </p:nvSpPr>
        <p:spPr>
          <a:xfrm>
            <a:off x="395196" y="1841863"/>
            <a:ext cx="5737853"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t># of attendees so publishers will have appropriate quantity of materials</a:t>
            </a:r>
          </a:p>
        </p:txBody>
      </p:sp>
      <p:sp>
        <p:nvSpPr>
          <p:cNvPr id="5" name="TextBox 4"/>
          <p:cNvSpPr txBox="1"/>
          <p:nvPr/>
        </p:nvSpPr>
        <p:spPr>
          <a:xfrm>
            <a:off x="395196" y="2598097"/>
            <a:ext cx="4754880"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t>Provide electricity access for each display table</a:t>
            </a:r>
          </a:p>
        </p:txBody>
      </p:sp>
      <p:sp>
        <p:nvSpPr>
          <p:cNvPr id="7" name="TextBox 6"/>
          <p:cNvSpPr txBox="1"/>
          <p:nvPr/>
        </p:nvSpPr>
        <p:spPr>
          <a:xfrm>
            <a:off x="370725" y="3244428"/>
            <a:ext cx="5626781" cy="369332"/>
          </a:xfrm>
          <a:prstGeom prst="rect">
            <a:avLst/>
          </a:prstGeom>
          <a:noFill/>
        </p:spPr>
        <p:txBody>
          <a:bodyPr wrap="square" rtlCol="0">
            <a:spAutoFit/>
          </a:bodyPr>
          <a:lstStyle/>
          <a:p>
            <a:pPr marL="285750" indent="-285750">
              <a:buFont typeface="Arial" panose="020B0604020202020204" pitchFamily="34" charset="0"/>
              <a:buChar char="•"/>
            </a:pPr>
            <a:r>
              <a:rPr lang="en-US" b="1" dirty="0"/>
              <a:t>Rectangular/regular width table for displays</a:t>
            </a:r>
          </a:p>
        </p:txBody>
      </p:sp>
      <p:sp>
        <p:nvSpPr>
          <p:cNvPr id="8" name="TextBox 7"/>
          <p:cNvSpPr txBox="1"/>
          <p:nvPr/>
        </p:nvSpPr>
        <p:spPr>
          <a:xfrm>
            <a:off x="370725" y="3715726"/>
            <a:ext cx="5091204"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t>Clear directions to locations and within building – signage is a plus</a:t>
            </a:r>
          </a:p>
        </p:txBody>
      </p:sp>
      <p:sp>
        <p:nvSpPr>
          <p:cNvPr id="9" name="TextBox 8"/>
          <p:cNvSpPr txBox="1"/>
          <p:nvPr/>
        </p:nvSpPr>
        <p:spPr>
          <a:xfrm>
            <a:off x="395196" y="4533073"/>
            <a:ext cx="4754880"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t>Allow 1 hour set up and tear down time – not during dismissal</a:t>
            </a:r>
          </a:p>
        </p:txBody>
      </p:sp>
      <p:sp>
        <p:nvSpPr>
          <p:cNvPr id="10" name="TextBox 9"/>
          <p:cNvSpPr txBox="1"/>
          <p:nvPr/>
        </p:nvSpPr>
        <p:spPr>
          <a:xfrm>
            <a:off x="7094786" y="3890759"/>
            <a:ext cx="4271555"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t>Pre-assign tables and mark clearly with publishers’ names</a:t>
            </a:r>
          </a:p>
        </p:txBody>
      </p:sp>
      <p:sp>
        <p:nvSpPr>
          <p:cNvPr id="11" name="TextBox 10"/>
          <p:cNvSpPr txBox="1"/>
          <p:nvPr/>
        </p:nvSpPr>
        <p:spPr>
          <a:xfrm>
            <a:off x="7094786" y="4663683"/>
            <a:ext cx="4467497"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t>Table space for all exhibitors should be easily visible to attendees</a:t>
            </a:r>
          </a:p>
        </p:txBody>
      </p:sp>
      <p:sp>
        <p:nvSpPr>
          <p:cNvPr id="12" name="TextBox 11"/>
          <p:cNvSpPr txBox="1"/>
          <p:nvPr/>
        </p:nvSpPr>
        <p:spPr>
          <a:xfrm>
            <a:off x="7053943" y="1841863"/>
            <a:ext cx="4689566"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Exhibit area should be easily accessible.  Preferably ground floor.  If elevator is needed, please have an attendant on hand to assist – especially if a key is needed</a:t>
            </a:r>
          </a:p>
        </p:txBody>
      </p:sp>
      <p:sp>
        <p:nvSpPr>
          <p:cNvPr id="13" name="TextBox 12"/>
          <p:cNvSpPr txBox="1"/>
          <p:nvPr/>
        </p:nvSpPr>
        <p:spPr>
          <a:xfrm>
            <a:off x="7094786" y="3117835"/>
            <a:ext cx="4402183"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t>If exhibit space is limited, provide space for vendor to display all programs bid</a:t>
            </a:r>
          </a:p>
        </p:txBody>
      </p:sp>
    </p:spTree>
    <p:extLst>
      <p:ext uri="{BB962C8B-B14F-4D97-AF65-F5344CB8AC3E}">
        <p14:creationId xmlns:p14="http://schemas.microsoft.com/office/powerpoint/2010/main" val="293796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4394" y="331317"/>
            <a:ext cx="8168839" cy="707886"/>
          </a:xfrm>
          <a:prstGeom prst="rect">
            <a:avLst/>
          </a:prstGeom>
        </p:spPr>
        <p:txBody>
          <a:bodyPr wrap="none">
            <a:spAutoFit/>
          </a:bodyPr>
          <a:lstStyle/>
          <a:p>
            <a:pPr algn="ctr"/>
            <a:r>
              <a:rPr lang="en-US" sz="4000" b="1" dirty="0"/>
              <a:t>Helpful Hints so everyone is SMILING </a:t>
            </a:r>
          </a:p>
        </p:txBody>
      </p:sp>
      <p:sp>
        <p:nvSpPr>
          <p:cNvPr id="3" name="TextBox 2"/>
          <p:cNvSpPr txBox="1"/>
          <p:nvPr/>
        </p:nvSpPr>
        <p:spPr>
          <a:xfrm>
            <a:off x="849086" y="1423851"/>
            <a:ext cx="5577840"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Prefer one room per publisher – if this is not possible, provide a “swing room” so while a presentation is going on in one location, tear down/set up can be taking place in another room</a:t>
            </a:r>
          </a:p>
        </p:txBody>
      </p:sp>
      <p:sp>
        <p:nvSpPr>
          <p:cNvPr id="4" name="TextBox 3"/>
          <p:cNvSpPr txBox="1"/>
          <p:nvPr/>
        </p:nvSpPr>
        <p:spPr>
          <a:xfrm>
            <a:off x="849086" y="2731829"/>
            <a:ext cx="4963885"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t>Presentations to be in private separate areas (enclosed if possible) on the ground floor</a:t>
            </a:r>
          </a:p>
        </p:txBody>
      </p:sp>
      <p:sp>
        <p:nvSpPr>
          <p:cNvPr id="5" name="TextBox 4"/>
          <p:cNvSpPr txBox="1"/>
          <p:nvPr/>
        </p:nvSpPr>
        <p:spPr>
          <a:xfrm>
            <a:off x="796706" y="3608968"/>
            <a:ext cx="5094600"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t>A professional courtesy – publishers should not attend or hear presentations other than their own</a:t>
            </a:r>
          </a:p>
        </p:txBody>
      </p:sp>
      <p:sp>
        <p:nvSpPr>
          <p:cNvPr id="6" name="TextBox 5"/>
          <p:cNvSpPr txBox="1"/>
          <p:nvPr/>
        </p:nvSpPr>
        <p:spPr>
          <a:xfrm>
            <a:off x="796706" y="4666073"/>
            <a:ext cx="4963886"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t>Teacher rotating is preferred – allows more time as it eliminates set up/tear down times for publishers</a:t>
            </a:r>
          </a:p>
        </p:txBody>
      </p:sp>
      <p:sp>
        <p:nvSpPr>
          <p:cNvPr id="7" name="TextBox 6"/>
          <p:cNvSpPr txBox="1"/>
          <p:nvPr/>
        </p:nvSpPr>
        <p:spPr>
          <a:xfrm>
            <a:off x="849085" y="5589403"/>
            <a:ext cx="4963886"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t>Air conditioning/heating – should remain on if facility being used is after hours.  Please notify appropriate department</a:t>
            </a:r>
          </a:p>
        </p:txBody>
      </p:sp>
      <p:sp>
        <p:nvSpPr>
          <p:cNvPr id="8" name="TextBox 7"/>
          <p:cNvSpPr txBox="1"/>
          <p:nvPr/>
        </p:nvSpPr>
        <p:spPr>
          <a:xfrm>
            <a:off x="6988628" y="1541416"/>
            <a:ext cx="4715692" cy="1508105"/>
          </a:xfrm>
          <a:prstGeom prst="rect">
            <a:avLst/>
          </a:prstGeom>
          <a:noFill/>
        </p:spPr>
        <p:txBody>
          <a:bodyPr wrap="square" rtlCol="0">
            <a:spAutoFit/>
          </a:bodyPr>
          <a:lstStyle/>
          <a:p>
            <a:pPr marL="285750" indent="-285750">
              <a:buFont typeface="Arial" panose="020B0604020202020204" pitchFamily="34" charset="0"/>
              <a:buChar char="•"/>
            </a:pPr>
            <a:r>
              <a:rPr lang="en-US" b="1" dirty="0"/>
              <a:t>Outlets, extension cords, </a:t>
            </a:r>
            <a:r>
              <a:rPr lang="en-US" sz="2000" b="1" dirty="0">
                <a:highlight>
                  <a:srgbClr val="FFFF00"/>
                </a:highlight>
              </a:rPr>
              <a:t>projectors</a:t>
            </a:r>
            <a:r>
              <a:rPr lang="en-US" b="1" dirty="0"/>
              <a:t>, computers for flash drives, blank walls/screens, internet access should be easily accessible.  Please notify publishers of availability in advance.</a:t>
            </a:r>
          </a:p>
        </p:txBody>
      </p:sp>
      <p:sp>
        <p:nvSpPr>
          <p:cNvPr id="9" name="TextBox 8"/>
          <p:cNvSpPr txBox="1"/>
          <p:nvPr/>
        </p:nvSpPr>
        <p:spPr>
          <a:xfrm>
            <a:off x="6988628" y="3018744"/>
            <a:ext cx="4624252"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t>If publishers are allowed to use district technology, a tech person should be on hand if possible</a:t>
            </a:r>
          </a:p>
        </p:txBody>
      </p:sp>
      <p:sp>
        <p:nvSpPr>
          <p:cNvPr id="10" name="TextBox 9"/>
          <p:cNvSpPr txBox="1"/>
          <p:nvPr/>
        </p:nvSpPr>
        <p:spPr>
          <a:xfrm>
            <a:off x="6988628" y="4070633"/>
            <a:ext cx="4258492"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t>1 – 2 display tables should be available in presentation area</a:t>
            </a:r>
          </a:p>
        </p:txBody>
      </p:sp>
      <p:sp>
        <p:nvSpPr>
          <p:cNvPr id="11" name="TextBox 10"/>
          <p:cNvSpPr txBox="1"/>
          <p:nvPr/>
        </p:nvSpPr>
        <p:spPr>
          <a:xfrm>
            <a:off x="6988628" y="5050070"/>
            <a:ext cx="4088675"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t>Multiple accessible unloading/loading areas close to presentation areas shorten set up/tear down time</a:t>
            </a:r>
          </a:p>
        </p:txBody>
      </p:sp>
    </p:spTree>
    <p:extLst>
      <p:ext uri="{BB962C8B-B14F-4D97-AF65-F5344CB8AC3E}">
        <p14:creationId xmlns:p14="http://schemas.microsoft.com/office/powerpoint/2010/main" val="348825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6692" y="318254"/>
            <a:ext cx="11381898" cy="707886"/>
          </a:xfrm>
          <a:prstGeom prst="rect">
            <a:avLst/>
          </a:prstGeom>
        </p:spPr>
        <p:txBody>
          <a:bodyPr wrap="none">
            <a:spAutoFit/>
          </a:bodyPr>
          <a:lstStyle/>
          <a:p>
            <a:pPr algn="ctr"/>
            <a:r>
              <a:rPr lang="en-US" sz="4000" b="1" dirty="0"/>
              <a:t>Additional Helpful Hints so everyone is still SMILING </a:t>
            </a:r>
          </a:p>
        </p:txBody>
      </p:sp>
      <p:sp>
        <p:nvSpPr>
          <p:cNvPr id="3" name="TextBox 2"/>
          <p:cNvSpPr txBox="1"/>
          <p:nvPr/>
        </p:nvSpPr>
        <p:spPr>
          <a:xfrm>
            <a:off x="326692" y="1332411"/>
            <a:ext cx="5577840"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t>Student helpers available to assist shortens set up times and is a great fund raiser if publishers are allowed to tip</a:t>
            </a:r>
          </a:p>
        </p:txBody>
      </p:sp>
      <p:sp>
        <p:nvSpPr>
          <p:cNvPr id="5" name="TextBox 4"/>
          <p:cNvSpPr txBox="1"/>
          <p:nvPr/>
        </p:nvSpPr>
        <p:spPr>
          <a:xfrm>
            <a:off x="326692" y="2255741"/>
            <a:ext cx="4963885"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t>Please ensure all presentation spaces are equitable between publishers of the same content areas</a:t>
            </a:r>
          </a:p>
        </p:txBody>
      </p:sp>
      <p:sp>
        <p:nvSpPr>
          <p:cNvPr id="6" name="TextBox 5"/>
          <p:cNvSpPr txBox="1"/>
          <p:nvPr/>
        </p:nvSpPr>
        <p:spPr>
          <a:xfrm>
            <a:off x="261334" y="3211440"/>
            <a:ext cx="5094600"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t>Participants should be expected to arrive for and stay for all of the presentations.  Seeing every program will ensure an informed decision</a:t>
            </a:r>
          </a:p>
        </p:txBody>
      </p:sp>
      <p:sp>
        <p:nvSpPr>
          <p:cNvPr id="7" name="TextBox 6"/>
          <p:cNvSpPr txBox="1"/>
          <p:nvPr/>
        </p:nvSpPr>
        <p:spPr>
          <a:xfrm>
            <a:off x="261334" y="4269863"/>
            <a:ext cx="4963886"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If refreshments are required from publishers, be specific about the quantity.  Mandatory attendance or registration is helpful in determining quantity and costs</a:t>
            </a:r>
          </a:p>
        </p:txBody>
      </p:sp>
      <p:sp>
        <p:nvSpPr>
          <p:cNvPr id="8" name="TextBox 7"/>
          <p:cNvSpPr txBox="1"/>
          <p:nvPr/>
        </p:nvSpPr>
        <p:spPr>
          <a:xfrm>
            <a:off x="392048" y="5470192"/>
            <a:ext cx="4963886"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Providing child care is a plus.  This allows for important business to be addressed without distracting the parent and others in the presentations</a:t>
            </a:r>
          </a:p>
        </p:txBody>
      </p:sp>
      <p:sp>
        <p:nvSpPr>
          <p:cNvPr id="9" name="TextBox 8"/>
          <p:cNvSpPr txBox="1"/>
          <p:nvPr/>
        </p:nvSpPr>
        <p:spPr>
          <a:xfrm>
            <a:off x="6871062" y="1332411"/>
            <a:ext cx="4715692"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t>Saturday hearings can be utilized to avoid traffic problems and other conflicts</a:t>
            </a:r>
          </a:p>
        </p:txBody>
      </p:sp>
      <p:sp>
        <p:nvSpPr>
          <p:cNvPr id="10" name="TextBox 9"/>
          <p:cNvSpPr txBox="1"/>
          <p:nvPr/>
        </p:nvSpPr>
        <p:spPr>
          <a:xfrm>
            <a:off x="6871062" y="2130470"/>
            <a:ext cx="4837528"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t>Drawing to determine order of presentations is optimum.  Advance notifications of times to publishers is helpful</a:t>
            </a:r>
          </a:p>
        </p:txBody>
      </p:sp>
      <p:sp>
        <p:nvSpPr>
          <p:cNvPr id="11" name="TextBox 10"/>
          <p:cNvSpPr txBox="1"/>
          <p:nvPr/>
        </p:nvSpPr>
        <p:spPr>
          <a:xfrm>
            <a:off x="6871062" y="3205528"/>
            <a:ext cx="4715692" cy="2308324"/>
          </a:xfrm>
          <a:prstGeom prst="rect">
            <a:avLst/>
          </a:prstGeom>
          <a:noFill/>
        </p:spPr>
        <p:txBody>
          <a:bodyPr wrap="square" rtlCol="0">
            <a:spAutoFit/>
          </a:bodyPr>
          <a:lstStyle/>
          <a:p>
            <a:pPr marL="285750" indent="-285750">
              <a:buFont typeface="Arial" panose="020B0604020202020204" pitchFamily="34" charset="0"/>
              <a:buChar char="•"/>
            </a:pPr>
            <a:r>
              <a:rPr lang="en-US" b="1" dirty="0"/>
              <a:t>If a district is holding presentations for more than one committee in the same time frame, avoid an overlapping schedule for any publisher that may need to present to multiple committees.  Schedule so that the representative and all other essential company staff can be in all presentations where they are needed.</a:t>
            </a:r>
          </a:p>
        </p:txBody>
      </p:sp>
      <p:sp>
        <p:nvSpPr>
          <p:cNvPr id="12" name="TextBox 11"/>
          <p:cNvSpPr txBox="1"/>
          <p:nvPr/>
        </p:nvSpPr>
        <p:spPr>
          <a:xfrm>
            <a:off x="6871062" y="5513852"/>
            <a:ext cx="4837528"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Consider requiring attendance by anyone that has a part or vote in the decision-making process.  This gives them an informed decision.</a:t>
            </a:r>
          </a:p>
        </p:txBody>
      </p:sp>
    </p:spTree>
    <p:extLst>
      <p:ext uri="{BB962C8B-B14F-4D97-AF65-F5344CB8AC3E}">
        <p14:creationId xmlns:p14="http://schemas.microsoft.com/office/powerpoint/2010/main" val="352893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P spid="11"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761</TotalTime>
  <Words>809</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Diane Dunbar</dc:creator>
  <cp:lastModifiedBy>John Kresky</cp:lastModifiedBy>
  <cp:revision>19</cp:revision>
  <dcterms:created xsi:type="dcterms:W3CDTF">2018-05-02T21:54:25Z</dcterms:created>
  <dcterms:modified xsi:type="dcterms:W3CDTF">2022-01-28T16:47:12Z</dcterms:modified>
</cp:coreProperties>
</file>